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41"/>
  </p:notesMasterIdLst>
  <p:handoutMasterIdLst>
    <p:handoutMasterId r:id="rId42"/>
  </p:handoutMasterIdLst>
  <p:sldIdLst>
    <p:sldId id="547" r:id="rId2"/>
    <p:sldId id="550" r:id="rId3"/>
    <p:sldId id="558" r:id="rId4"/>
    <p:sldId id="584" r:id="rId5"/>
    <p:sldId id="626" r:id="rId6"/>
    <p:sldId id="585" r:id="rId7"/>
    <p:sldId id="619" r:id="rId8"/>
    <p:sldId id="624" r:id="rId9"/>
    <p:sldId id="607" r:id="rId10"/>
    <p:sldId id="621" r:id="rId11"/>
    <p:sldId id="625" r:id="rId12"/>
    <p:sldId id="622" r:id="rId13"/>
    <p:sldId id="627" r:id="rId14"/>
    <p:sldId id="623" r:id="rId15"/>
    <p:sldId id="586" r:id="rId16"/>
    <p:sldId id="637" r:id="rId17"/>
    <p:sldId id="587" r:id="rId18"/>
    <p:sldId id="578" r:id="rId19"/>
    <p:sldId id="580" r:id="rId20"/>
    <p:sldId id="582" r:id="rId21"/>
    <p:sldId id="588" r:id="rId22"/>
    <p:sldId id="597" r:id="rId23"/>
    <p:sldId id="595" r:id="rId24"/>
    <p:sldId id="599" r:id="rId25"/>
    <p:sldId id="628" r:id="rId26"/>
    <p:sldId id="615" r:id="rId27"/>
    <p:sldId id="629" r:id="rId28"/>
    <p:sldId id="631" r:id="rId29"/>
    <p:sldId id="633" r:id="rId30"/>
    <p:sldId id="634" r:id="rId31"/>
    <p:sldId id="635" r:id="rId32"/>
    <p:sldId id="636" r:id="rId33"/>
    <p:sldId id="632" r:id="rId34"/>
    <p:sldId id="617" r:id="rId35"/>
    <p:sldId id="562" r:id="rId36"/>
    <p:sldId id="554" r:id="rId37"/>
    <p:sldId id="618" r:id="rId38"/>
    <p:sldId id="552" r:id="rId39"/>
    <p:sldId id="553" r:id="rId40"/>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109" d="100"/>
          <a:sy n="109" d="100"/>
        </p:scale>
        <p:origin x="63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16"/>
    </p:cViewPr>
  </p:sorter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2024-09-13</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9/13/2024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While loops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While_loop" TargetMode="External"/><Relationship Id="rId1" Type="http://schemas.openxmlformats.org/officeDocument/2006/relationships/slideLayout" Target="../slideLayouts/slideLayout2.xml"/><Relationship Id="rId4" Type="http://schemas.openxmlformats.org/officeDocument/2006/relationships/hyperlink" Target="https://www.tutorialspoint.com/cplusplus/cpp_while_loop.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While loops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guessing game</a:t>
            </a:r>
            <a:endParaRPr lang="en-CA" dirty="0"/>
          </a:p>
        </p:txBody>
      </p:sp>
      <p:sp>
        <p:nvSpPr>
          <p:cNvPr id="3" name="Content Placeholder 2"/>
          <p:cNvSpPr>
            <a:spLocks noGrp="1"/>
          </p:cNvSpPr>
          <p:nvPr>
            <p:ph idx="1"/>
          </p:nvPr>
        </p:nvSpPr>
        <p:spPr>
          <a:xfrm>
            <a:off x="457200" y="1484784"/>
            <a:ext cx="8229600" cy="4525963"/>
          </a:xfrm>
        </p:spPr>
        <p:txBody>
          <a:bodyPr/>
          <a:lstStyle/>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while ( true ) {</a:t>
            </a:r>
          </a:p>
          <a:p>
            <a:pPr marL="800100" lvl="2" indent="0" algn="l">
              <a:buNone/>
            </a:pPr>
            <a:r>
              <a:rPr lang="en-US"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guessed_number</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800100" lvl="2" indent="0" algn="l">
              <a:buNone/>
            </a:pPr>
            <a:r>
              <a:rPr lang="en-US"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"Player </a:t>
            </a:r>
            <a:r>
              <a:rPr lang="en-US" dirty="0" smtClean="0">
                <a:latin typeface="Consolas" panose="020B0609020204030204" pitchFamily="49" charset="0"/>
                <a:cs typeface="Consolas" panose="020B0609020204030204" pitchFamily="49" charset="0"/>
              </a:rPr>
              <a:t>B: </a:t>
            </a:r>
            <a:r>
              <a:rPr lang="en-US" dirty="0">
                <a:latin typeface="Consolas" panose="020B0609020204030204" pitchFamily="49" charset="0"/>
                <a:cs typeface="Consolas" panose="020B0609020204030204" pitchFamily="49" charset="0"/>
              </a:rPr>
              <a:t>enter </a:t>
            </a:r>
            <a:r>
              <a:rPr lang="en-US" dirty="0" smtClean="0">
                <a:latin typeface="Consolas" panose="020B0609020204030204" pitchFamily="49" charset="0"/>
                <a:cs typeface="Consolas" panose="020B0609020204030204" pitchFamily="49" charset="0"/>
              </a:rPr>
              <a:t>a guess: </a:t>
            </a:r>
            <a:r>
              <a:rPr lang="en-US" dirty="0">
                <a:latin typeface="Consolas" panose="020B0609020204030204" pitchFamily="49" charset="0"/>
                <a:cs typeface="Consolas" panose="020B0609020204030204" pitchFamily="49" charset="0"/>
              </a:rPr>
              <a:t>";</a:t>
            </a:r>
          </a:p>
          <a:p>
            <a:pPr marL="800100" lvl="2" indent="0" algn="l">
              <a:buNone/>
            </a:pP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std::</a:t>
            </a:r>
            <a:r>
              <a:rPr lang="en-US" dirty="0" err="1" smtClean="0">
                <a:latin typeface="Consolas" panose="020B0609020204030204" pitchFamily="49" charset="0"/>
                <a:cs typeface="Consolas" panose="020B0609020204030204" pitchFamily="49" charset="0"/>
              </a:rPr>
              <a:t>cin</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&gt;&gt; </a:t>
            </a:r>
            <a:r>
              <a:rPr lang="en-US" dirty="0" err="1" smtClean="0">
                <a:latin typeface="Consolas" panose="020B0609020204030204" pitchFamily="49" charset="0"/>
                <a:cs typeface="Consolas" panose="020B0609020204030204" pitchFamily="49" charset="0"/>
              </a:rPr>
              <a:t>guessed</a:t>
            </a:r>
            <a:r>
              <a:rPr lang="en-US" dirty="0" err="1">
                <a:latin typeface="Consolas" panose="020B0609020204030204" pitchFamily="49" charset="0"/>
                <a:cs typeface="Consolas" panose="020B0609020204030204" pitchFamily="49" charset="0"/>
              </a:rPr>
              <a:t>_number</a:t>
            </a:r>
            <a:r>
              <a:rPr lang="en-US" dirty="0" smtClean="0">
                <a:latin typeface="Consolas" panose="020B0609020204030204" pitchFamily="49" charset="0"/>
                <a:cs typeface="Consolas" panose="020B0609020204030204" pitchFamily="49" charset="0"/>
              </a:rPr>
              <a:t>;</a:t>
            </a:r>
          </a:p>
          <a:p>
            <a:pPr marL="800100" lvl="2" indent="0" algn="l">
              <a:buNone/>
            </a:pPr>
            <a:endParaRPr lang="en-US" dirty="0">
              <a:latin typeface="Consolas" panose="020B0609020204030204" pitchFamily="49" charset="0"/>
              <a:cs typeface="Consolas" panose="020B0609020204030204" pitchFamily="49" charset="0"/>
            </a:endParaRPr>
          </a:p>
          <a:p>
            <a:pPr marL="800100" lvl="2" indent="0" algn="l">
              <a:buNone/>
            </a:pPr>
            <a:r>
              <a:rPr lang="en-US" dirty="0" smtClean="0">
                <a:latin typeface="Consolas" panose="020B0609020204030204" pitchFamily="49" charset="0"/>
                <a:cs typeface="Consolas" panose="020B0609020204030204" pitchFamily="49" charset="0"/>
              </a:rPr>
              <a:t>        if ( </a:t>
            </a:r>
            <a:r>
              <a:rPr lang="en-US" dirty="0" err="1" smtClean="0">
                <a:latin typeface="Consolas" panose="020B0609020204030204" pitchFamily="49" charset="0"/>
                <a:cs typeface="Consolas" panose="020B0609020204030204" pitchFamily="49" charset="0"/>
              </a:rPr>
              <a:t>guessed</a:t>
            </a:r>
            <a:r>
              <a:rPr lang="en-US" dirty="0" err="1">
                <a:latin typeface="Consolas" panose="020B0609020204030204" pitchFamily="49" charset="0"/>
                <a:cs typeface="Consolas" panose="020B0609020204030204" pitchFamily="49" charset="0"/>
              </a:rPr>
              <a:t>_number</a:t>
            </a:r>
            <a:r>
              <a:rPr lang="en-US" dirty="0" smtClean="0">
                <a:latin typeface="Consolas" panose="020B0609020204030204" pitchFamily="49" charset="0"/>
                <a:cs typeface="Consolas" panose="020B0609020204030204" pitchFamily="49" charset="0"/>
              </a:rPr>
              <a:t> == </a:t>
            </a:r>
            <a:r>
              <a:rPr lang="en-US" dirty="0" err="1" smtClean="0">
                <a:latin typeface="Consolas" panose="020B0609020204030204" pitchFamily="49" charset="0"/>
                <a:cs typeface="Consolas" panose="020B0609020204030204" pitchFamily="49" charset="0"/>
              </a:rPr>
              <a:t>secret_number</a:t>
            </a:r>
            <a:r>
              <a:rPr lang="en-US" dirty="0" smtClean="0">
                <a:latin typeface="Consolas" panose="020B0609020204030204" pitchFamily="49" charset="0"/>
                <a:cs typeface="Consolas" panose="020B0609020204030204" pitchFamily="49" charset="0"/>
              </a:rPr>
              <a:t> ) {</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cout</a:t>
            </a:r>
            <a:r>
              <a:rPr lang="en-US" dirty="0" smtClean="0">
                <a:latin typeface="Consolas" panose="020B0609020204030204" pitchFamily="49" charset="0"/>
                <a:cs typeface="Consolas" panose="020B0609020204030204" pitchFamily="49" charset="0"/>
              </a:rPr>
              <a:t> &lt;&lt; "You guessed the secret number"</a:t>
            </a:r>
          </a:p>
          <a:p>
            <a:pPr marL="800100" lvl="2" indent="0" algn="l">
              <a:buNone/>
            </a:pPr>
            <a:r>
              <a:rPr lang="en-US" dirty="0" smtClean="0">
                <a:latin typeface="Consolas" panose="020B0609020204030204" pitchFamily="49" charset="0"/>
                <a:cs typeface="Consolas" panose="020B0609020204030204" pitchFamily="49" charset="0"/>
              </a:rPr>
              <a:t>                      &lt;&lt;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endl</a:t>
            </a:r>
            <a:r>
              <a:rPr lang="en-US" dirty="0" smtClean="0">
                <a:latin typeface="Consolas" panose="020B0609020204030204" pitchFamily="49" charset="0"/>
                <a:cs typeface="Consolas" panose="020B0609020204030204" pitchFamily="49" charset="0"/>
              </a:rPr>
              <a:t>;</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break;</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p>
          <a:p>
            <a:pPr marL="800100" lvl="2" indent="0" algn="l">
              <a:buNone/>
            </a:pPr>
            <a:r>
              <a:rPr lang="en-US" dirty="0" smtClean="0">
                <a:latin typeface="Consolas" panose="020B0609020204030204" pitchFamily="49" charset="0"/>
                <a:cs typeface="Consolas" panose="020B0609020204030204" pitchFamily="49" charset="0"/>
              </a:rPr>
              <a:t>         </a:t>
            </a:r>
          </a:p>
          <a:p>
            <a:pPr marL="800100" lvl="2" indent="0" algn="l">
              <a:buNone/>
            </a:pPr>
            <a:r>
              <a:rPr lang="en-US" dirty="0" smtClean="0">
                <a:latin typeface="Consolas" panose="020B0609020204030204" pitchFamily="49" charset="0"/>
                <a:cs typeface="Consolas" panose="020B0609020204030204" pitchFamily="49" charset="0"/>
              </a:rPr>
              <a:t>        </a:t>
            </a:r>
          </a:p>
          <a:p>
            <a:pPr marL="800100" lvl="2" indent="0" algn="l">
              <a:buNone/>
            </a:pPr>
            <a:r>
              <a:rPr lang="en-US" dirty="0" smtClean="0">
                <a:latin typeface="Consolas" panose="020B0609020204030204" pitchFamily="49" charset="0"/>
                <a:cs typeface="Consolas" panose="020B0609020204030204" pitchFamily="49" charset="0"/>
              </a:rPr>
              <a:t>    }</a:t>
            </a:r>
          </a:p>
          <a:p>
            <a:pPr marL="800100" lvl="2" indent="0" algn="l">
              <a:buNone/>
            </a:pPr>
            <a:endParaRPr lang="en-US" dirty="0">
              <a:latin typeface="Consolas" panose="020B0609020204030204" pitchFamily="49" charset="0"/>
              <a:cs typeface="Consolas" panose="020B0609020204030204" pitchFamily="49" charset="0"/>
            </a:endParaRPr>
          </a:p>
          <a:p>
            <a:pPr marL="800100" lvl="2" indent="0" algn="l">
              <a:buNone/>
            </a:pPr>
            <a:r>
              <a:rPr lang="en-US" dirty="0" smtClean="0">
                <a:latin typeface="Consolas" panose="020B0609020204030204" pitchFamily="49" charset="0"/>
                <a:cs typeface="Consolas" panose="020B0609020204030204" pitchFamily="49" charset="0"/>
              </a:rPr>
              <a:t>    return 0;</a:t>
            </a:r>
          </a:p>
          <a:p>
            <a:pPr marL="800100" lvl="2" indent="0" algn="l">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
        <p:nvSpPr>
          <p:cNvPr id="4" name="Content Placeholder 2"/>
          <p:cNvSpPr txBox="1">
            <a:spLocks/>
          </p:cNvSpPr>
          <p:nvPr/>
        </p:nvSpPr>
        <p:spPr bwMode="auto">
          <a:xfrm>
            <a:off x="1475656" y="4449812"/>
            <a:ext cx="7056784"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lgn="l">
              <a:buFont typeface="Arial" charset="0"/>
              <a:buNone/>
            </a:pPr>
            <a:r>
              <a:rPr lang="en-US" dirty="0" smtClean="0">
                <a:latin typeface="Consolas" panose="020B0609020204030204" pitchFamily="49" charset="0"/>
                <a:cs typeface="Consolas" panose="020B0609020204030204" pitchFamily="49" charset="0"/>
              </a:rPr>
              <a:t>  else {</a:t>
            </a:r>
          </a:p>
          <a:p>
            <a:pPr marL="800100" lvl="2" indent="0" algn="l">
              <a:buFont typeface="Arial" charset="0"/>
              <a:buNone/>
            </a:pP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cout</a:t>
            </a:r>
            <a:r>
              <a:rPr lang="en-US" dirty="0" smtClean="0">
                <a:latin typeface="Consolas" panose="020B0609020204030204" pitchFamily="49" charset="0"/>
                <a:cs typeface="Consolas" panose="020B0609020204030204" pitchFamily="49" charset="0"/>
              </a:rPr>
              <a:t> "Incorrect guess" &lt;&lt;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endl</a:t>
            </a:r>
            <a:r>
              <a:rPr lang="en-US" dirty="0" smtClean="0">
                <a:latin typeface="Consolas" panose="020B0609020204030204" pitchFamily="49" charset="0"/>
                <a:cs typeface="Consolas" panose="020B0609020204030204" pitchFamily="49" charset="0"/>
              </a:rPr>
              <a:t>;</a:t>
            </a:r>
          </a:p>
          <a:p>
            <a:pPr marL="800100" lvl="2" indent="0" algn="l">
              <a:buFont typeface="Arial" charse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04598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game of high-low</a:t>
            </a:r>
            <a:endParaRPr lang="en-CA" dirty="0"/>
          </a:p>
        </p:txBody>
      </p:sp>
      <p:sp>
        <p:nvSpPr>
          <p:cNvPr id="3" name="Content Placeholder 2"/>
          <p:cNvSpPr>
            <a:spLocks noGrp="1"/>
          </p:cNvSpPr>
          <p:nvPr>
            <p:ph idx="1"/>
          </p:nvPr>
        </p:nvSpPr>
        <p:spPr/>
        <p:txBody>
          <a:bodyPr/>
          <a:lstStyle/>
          <a:p>
            <a:r>
              <a:rPr lang="en-US" dirty="0" smtClean="0"/>
              <a:t>Let’s refine this guessing game so that </a:t>
            </a:r>
          </a:p>
          <a:p>
            <a:pPr lvl="1"/>
            <a:r>
              <a:rPr lang="en-US" dirty="0" smtClean="0"/>
              <a:t>Player A enters a number between 1 and 100 to be guessed</a:t>
            </a:r>
          </a:p>
          <a:p>
            <a:pPr lvl="1"/>
            <a:r>
              <a:rPr lang="en-US" dirty="0" smtClean="0"/>
              <a:t>Player B continues to try to guess that number</a:t>
            </a:r>
          </a:p>
          <a:p>
            <a:pPr lvl="2"/>
            <a:r>
              <a:rPr lang="en-US" dirty="0" smtClean="0"/>
              <a:t>If the guess is correct, the game is over</a:t>
            </a:r>
          </a:p>
          <a:p>
            <a:pPr lvl="2"/>
            <a:r>
              <a:rPr lang="en-US" dirty="0" smtClean="0"/>
              <a:t>If the guess is greater than the number,</a:t>
            </a:r>
          </a:p>
          <a:p>
            <a:pPr marL="914400" lvl="2" indent="0">
              <a:buNone/>
            </a:pPr>
            <a:r>
              <a:rPr lang="en-US" dirty="0"/>
              <a:t>	</a:t>
            </a:r>
            <a:r>
              <a:rPr lang="en-US" dirty="0" smtClean="0"/>
              <a:t>we tell the player that the guess is too high</a:t>
            </a:r>
          </a:p>
          <a:p>
            <a:pPr lvl="2"/>
            <a:r>
              <a:rPr lang="en-US" dirty="0" smtClean="0"/>
              <a:t>Otherwise, </a:t>
            </a:r>
            <a:r>
              <a:rPr lang="en-US" dirty="0"/>
              <a:t>we tell the player that the guess is too </a:t>
            </a:r>
            <a:r>
              <a:rPr lang="en-US" dirty="0" smtClean="0"/>
              <a:t>low</a:t>
            </a:r>
            <a:endParaRPr lang="en-US" dirty="0"/>
          </a:p>
          <a:p>
            <a:pPr lvl="2"/>
            <a:endParaRPr lang="en-US" dirty="0" smtClean="0"/>
          </a:p>
          <a:p>
            <a:pPr lvl="1"/>
            <a:endParaRPr lang="en-US" dirty="0"/>
          </a:p>
          <a:p>
            <a:r>
              <a:rPr lang="en-US" dirty="0" smtClean="0"/>
              <a:t>Put another way:</a:t>
            </a:r>
          </a:p>
          <a:p>
            <a:pPr lvl="1"/>
            <a:r>
              <a:rPr lang="en-US" dirty="0" smtClean="0"/>
              <a:t>In an infinite loop:</a:t>
            </a:r>
          </a:p>
          <a:p>
            <a:pPr lvl="2"/>
            <a:r>
              <a:rPr lang="en-US" dirty="0" smtClean="0"/>
              <a:t>Query Player B for a guess</a:t>
            </a:r>
          </a:p>
          <a:p>
            <a:pPr lvl="2"/>
            <a:r>
              <a:rPr lang="en-US" dirty="0" smtClean="0"/>
              <a:t>If that guess is correct, we will break out of this loop</a:t>
            </a:r>
          </a:p>
          <a:p>
            <a:pPr lvl="2"/>
            <a:r>
              <a:rPr lang="en-US" dirty="0" smtClean="0"/>
              <a:t>Otherwise, we will tell the player if the guess was too high or too low</a:t>
            </a:r>
          </a:p>
        </p:txBody>
      </p:sp>
    </p:spTree>
    <p:custDataLst>
      <p:tags r:id="rId1"/>
    </p:custDataLst>
    <p:extLst>
      <p:ext uri="{BB962C8B-B14F-4D97-AF65-F5344CB8AC3E}">
        <p14:creationId xmlns:p14="http://schemas.microsoft.com/office/powerpoint/2010/main" val="329064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game of high-low</a:t>
            </a:r>
            <a:endParaRPr lang="en-CA" dirty="0"/>
          </a:p>
        </p:txBody>
      </p:sp>
      <p:sp>
        <p:nvSpPr>
          <p:cNvPr id="3" name="Content Placeholder 2"/>
          <p:cNvSpPr>
            <a:spLocks noGrp="1"/>
          </p:cNvSpPr>
          <p:nvPr>
            <p:ph idx="1"/>
          </p:nvPr>
        </p:nvSpPr>
        <p:spPr/>
        <p:txBody>
          <a:bodyPr/>
          <a:lstStyle/>
          <a:p>
            <a:r>
              <a:rPr lang="en-US" dirty="0" smtClean="0"/>
              <a:t>Implementing this game</a:t>
            </a:r>
            <a:endParaRPr lang="en-CA" dirty="0" smtClean="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iostream</a:t>
            </a:r>
            <a:r>
              <a:rPr lang="en-US" sz="1400" dirty="0" smtClean="0">
                <a:latin typeface="Consolas" panose="020B0609020204030204" pitchFamily="49" charset="0"/>
                <a:cs typeface="Consolas" panose="020B0609020204030204" pitchFamily="49" charset="0"/>
              </a:rPr>
              <a:t>&gt;</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Function declarations</a:t>
            </a:r>
          </a:p>
          <a:p>
            <a:pPr marL="800100" lvl="2" indent="0" algn="l">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Function definitions</a:t>
            </a:r>
          </a:p>
          <a:p>
            <a:pPr marL="800100" lvl="2" indent="0" algn="l">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"Player A: enter a secret number from 1 to 100: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while (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 &lt; 1) ||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 &gt; 100) )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"Enter a secret number from 1 to 100: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031587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game of high-low</a:t>
            </a:r>
            <a:endParaRPr lang="en-CA" dirty="0"/>
          </a:p>
        </p:txBody>
      </p:sp>
      <p:sp>
        <p:nvSpPr>
          <p:cNvPr id="3" name="Content Placeholder 2"/>
          <p:cNvSpPr>
            <a:spLocks noGrp="1"/>
          </p:cNvSpPr>
          <p:nvPr>
            <p:ph idx="1"/>
          </p:nvPr>
        </p:nvSpPr>
        <p:spPr/>
        <p:txBody>
          <a:bodyPr/>
          <a:lstStyle/>
          <a:p>
            <a:r>
              <a:rPr lang="en-US" dirty="0" smtClean="0"/>
              <a:t>An alternative condition</a:t>
            </a:r>
            <a:endParaRPr lang="en-CA" dirty="0" smtClean="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#include &lt;</a:t>
            </a:r>
            <a:r>
              <a:rPr lang="en-US" sz="1400" dirty="0" err="1" smtClean="0">
                <a:latin typeface="Consolas" panose="020B0609020204030204" pitchFamily="49" charset="0"/>
                <a:cs typeface="Consolas" panose="020B0609020204030204" pitchFamily="49" charset="0"/>
              </a:rPr>
              <a:t>iostream</a:t>
            </a:r>
            <a:r>
              <a:rPr lang="en-US" sz="1400" dirty="0" smtClean="0">
                <a:latin typeface="Consolas" panose="020B0609020204030204" pitchFamily="49" charset="0"/>
                <a:cs typeface="Consolas" panose="020B0609020204030204" pitchFamily="49" charset="0"/>
              </a:rPr>
              <a:t>&gt;</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Function declarations</a:t>
            </a:r>
          </a:p>
          <a:p>
            <a:pPr marL="800100" lvl="2" indent="0" algn="l">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Function definitions</a:t>
            </a:r>
          </a:p>
          <a:p>
            <a:pPr marL="800100" lvl="2" indent="0" algn="l">
              <a:buNone/>
            </a:pP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main()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"Player A: enter a secret number from 1 to 100: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while ( !(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 &gt;= 1) &amp;&amp;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 &lt;= 100) ) )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"Enter a secret number from 1 to 100: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28286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game of high-low</a:t>
            </a:r>
            <a:endParaRPr lang="en-CA" dirty="0"/>
          </a:p>
        </p:txBody>
      </p:sp>
      <p:sp>
        <p:nvSpPr>
          <p:cNvPr id="3" name="Content Placeholder 2"/>
          <p:cNvSpPr>
            <a:spLocks noGrp="1"/>
          </p:cNvSpPr>
          <p:nvPr>
            <p:ph idx="1"/>
          </p:nvPr>
        </p:nvSpPr>
        <p:spPr>
          <a:xfrm>
            <a:off x="457200" y="1484784"/>
            <a:ext cx="8229600" cy="4525963"/>
          </a:xfrm>
        </p:spPr>
        <p:txBody>
          <a:bodyPr>
            <a:noAutofit/>
          </a:bodyPr>
          <a:lstStyle/>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while ( true ) {</a:t>
            </a:r>
          </a:p>
          <a:p>
            <a:pPr marL="800100" lvl="2" indent="0" algn="l">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guessed_number</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"Player </a:t>
            </a:r>
            <a:r>
              <a:rPr lang="en-US" sz="1400" dirty="0" smtClean="0">
                <a:latin typeface="Consolas" panose="020B0609020204030204" pitchFamily="49" charset="0"/>
                <a:cs typeface="Consolas" panose="020B0609020204030204" pitchFamily="49" charset="0"/>
              </a:rPr>
              <a:t>B: </a:t>
            </a:r>
            <a:r>
              <a:rPr lang="en-US" sz="1400" dirty="0">
                <a:latin typeface="Consolas" panose="020B0609020204030204" pitchFamily="49" charset="0"/>
                <a:cs typeface="Consolas" panose="020B0609020204030204" pitchFamily="49" charset="0"/>
              </a:rPr>
              <a:t>enter </a:t>
            </a:r>
            <a:r>
              <a:rPr lang="en-US" sz="1400" dirty="0" smtClean="0">
                <a:latin typeface="Consolas" panose="020B0609020204030204" pitchFamily="49" charset="0"/>
                <a:cs typeface="Consolas" panose="020B0609020204030204" pitchFamily="49" charset="0"/>
              </a:rPr>
              <a:t>a guess from 1 to 100: </a:t>
            </a:r>
            <a:r>
              <a:rPr lang="en-US" sz="1400" dirty="0">
                <a:latin typeface="Consolas" panose="020B0609020204030204" pitchFamily="49" charset="0"/>
                <a:cs typeface="Consolas" panose="020B0609020204030204" pitchFamily="49" charset="0"/>
              </a:rPr>
              <a:t>";</a:t>
            </a:r>
          </a:p>
          <a:p>
            <a:pPr marL="800100" lvl="2" indent="0" algn="l">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cin</a:t>
            </a:r>
            <a:r>
              <a:rPr lang="en-US" sz="1400" dirty="0">
                <a:latin typeface="Consolas" panose="020B0609020204030204" pitchFamily="49" charset="0"/>
                <a:cs typeface="Consolas" panose="020B0609020204030204" pitchFamily="49" charset="0"/>
              </a:rPr>
              <a:t> &gt;&gt; </a:t>
            </a:r>
            <a:r>
              <a:rPr lang="en-US" sz="1400" dirty="0" err="1" smtClean="0">
                <a:latin typeface="Consolas" panose="020B0609020204030204" pitchFamily="49" charset="0"/>
                <a:cs typeface="Consolas" panose="020B0609020204030204" pitchFamily="49" charset="0"/>
              </a:rPr>
              <a:t>guessed</a:t>
            </a:r>
            <a:r>
              <a:rPr lang="en-US" sz="1400" dirty="0" err="1">
                <a:latin typeface="Consolas" panose="020B0609020204030204" pitchFamily="49" charset="0"/>
                <a:cs typeface="Consolas" panose="020B0609020204030204" pitchFamily="49" charset="0"/>
              </a:rPr>
              <a:t>_number</a:t>
            </a:r>
            <a:r>
              <a:rPr lang="en-US" sz="1400" dirty="0" smtClean="0">
                <a:latin typeface="Consolas" panose="020B0609020204030204" pitchFamily="49" charset="0"/>
                <a:cs typeface="Consolas" panose="020B0609020204030204" pitchFamily="49" charset="0"/>
              </a:rPr>
              <a:t>;</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if ( </a:t>
            </a:r>
            <a:r>
              <a:rPr lang="en-US" sz="1400" dirty="0" err="1" smtClean="0">
                <a:latin typeface="Consolas" panose="020B0609020204030204" pitchFamily="49" charset="0"/>
                <a:cs typeface="Consolas" panose="020B0609020204030204" pitchFamily="49" charset="0"/>
              </a:rPr>
              <a:t>guessed</a:t>
            </a:r>
            <a:r>
              <a:rPr lang="en-US" sz="1400" dirty="0" err="1">
                <a:latin typeface="Consolas" panose="020B0609020204030204" pitchFamily="49" charset="0"/>
                <a:cs typeface="Consolas" panose="020B0609020204030204" pitchFamily="49" charset="0"/>
              </a:rPr>
              <a:t>_number</a:t>
            </a:r>
            <a:r>
              <a:rPr lang="en-US" sz="1400" dirty="0" smtClean="0">
                <a:latin typeface="Consolas" panose="020B0609020204030204" pitchFamily="49" charset="0"/>
                <a:cs typeface="Consolas" panose="020B0609020204030204" pitchFamily="49" charset="0"/>
              </a:rPr>
              <a:t> ==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 )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"You guessed the secret number"</a:t>
            </a:r>
          </a:p>
          <a:p>
            <a:pPr marL="800100" lvl="2" indent="0" algn="l">
              <a:buNone/>
            </a:pPr>
            <a:r>
              <a:rPr lang="en-US" sz="1400" dirty="0" smtClean="0">
                <a:latin typeface="Consolas" panose="020B0609020204030204" pitchFamily="49" charset="0"/>
                <a:cs typeface="Consolas" panose="020B0609020204030204" pitchFamily="49" charset="0"/>
              </a:rPr>
              <a:t>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break;</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lgn="l">
              <a:buNone/>
            </a:pPr>
            <a:r>
              <a:rPr lang="en-US" sz="1400" dirty="0" smtClean="0">
                <a:latin typeface="Consolas" panose="020B0609020204030204" pitchFamily="49" charset="0"/>
                <a:cs typeface="Consolas" panose="020B0609020204030204" pitchFamily="49" charset="0"/>
              </a:rPr>
              <a:t>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lgn="l">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lgn="l">
              <a:buNone/>
            </a:pPr>
            <a:endParaRPr lang="en-US" sz="1400" dirty="0">
              <a:latin typeface="Consolas" panose="020B0609020204030204" pitchFamily="49" charset="0"/>
              <a:cs typeface="Consolas" panose="020B0609020204030204" pitchFamily="49" charset="0"/>
            </a:endParaRPr>
          </a:p>
          <a:p>
            <a:pPr marL="800100" lvl="2" indent="0" algn="l">
              <a:buNone/>
            </a:pPr>
            <a:r>
              <a:rPr lang="en-US" sz="1400" dirty="0" smtClean="0">
                <a:latin typeface="Consolas" panose="020B0609020204030204" pitchFamily="49" charset="0"/>
                <a:cs typeface="Consolas" panose="020B0609020204030204" pitchFamily="49" charset="0"/>
              </a:rPr>
              <a:t>    return 0;</a:t>
            </a:r>
          </a:p>
          <a:p>
            <a:pPr marL="800100" lvl="2" indent="0" algn="l">
              <a:buNone/>
            </a:pP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4" name="Content Placeholder 2"/>
          <p:cNvSpPr txBox="1">
            <a:spLocks/>
          </p:cNvSpPr>
          <p:nvPr/>
        </p:nvSpPr>
        <p:spPr bwMode="auto">
          <a:xfrm>
            <a:off x="1259632" y="3801740"/>
            <a:ext cx="7272808"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just" rtl="0" eaLnBrk="0" fontAlgn="base" hangingPunct="0">
              <a:spcBef>
                <a:spcPct val="20000"/>
              </a:spcBef>
              <a:spcAft>
                <a:spcPct val="0"/>
              </a:spcAft>
              <a:buFont typeface="Arial" panose="020B0604020202020204" pitchFamily="34" charset="0"/>
              <a:buChar char="•"/>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lgn="l">
              <a:buFont typeface="Arial" charset="0"/>
              <a:buNone/>
            </a:pPr>
            <a:r>
              <a:rPr lang="en-US" sz="1400" dirty="0" smtClean="0">
                <a:latin typeface="Consolas" panose="020B0609020204030204" pitchFamily="49" charset="0"/>
                <a:cs typeface="Consolas" panose="020B0609020204030204" pitchFamily="49" charset="0"/>
              </a:rPr>
              <a:t>  else if ( </a:t>
            </a:r>
            <a:r>
              <a:rPr lang="en-US" sz="1400" dirty="0" err="1" smtClean="0">
                <a:latin typeface="Consolas" panose="020B0609020204030204" pitchFamily="49" charset="0"/>
                <a:cs typeface="Consolas" panose="020B0609020204030204" pitchFamily="49" charset="0"/>
              </a:rPr>
              <a:t>guessed_number</a:t>
            </a:r>
            <a:r>
              <a:rPr lang="en-US" sz="1400" dirty="0" smtClean="0">
                <a:latin typeface="Consolas" panose="020B0609020204030204" pitchFamily="49" charset="0"/>
                <a:cs typeface="Consolas" panose="020B0609020204030204" pitchFamily="49" charset="0"/>
              </a:rPr>
              <a:t> &lt; </a:t>
            </a:r>
            <a:r>
              <a:rPr lang="en-US" sz="1400" dirty="0" err="1" smtClean="0">
                <a:latin typeface="Consolas" panose="020B0609020204030204" pitchFamily="49" charset="0"/>
                <a:cs typeface="Consolas" panose="020B0609020204030204" pitchFamily="49" charset="0"/>
              </a:rPr>
              <a:t>secret_number</a:t>
            </a:r>
            <a:r>
              <a:rPr lang="en-US" sz="1400" dirty="0" smtClean="0">
                <a:latin typeface="Consolas" panose="020B0609020204030204" pitchFamily="49" charset="0"/>
                <a:cs typeface="Consolas" panose="020B0609020204030204" pitchFamily="49" charset="0"/>
              </a:rPr>
              <a:t> ) {</a:t>
            </a:r>
          </a:p>
          <a:p>
            <a:pPr marL="800100" lvl="2" indent="0" algn="l">
              <a:buFont typeface="Arial" charse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"Too low, guess again..."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lgn="l">
              <a:buFont typeface="Arial" charset="0"/>
              <a:buNone/>
            </a:pPr>
            <a:r>
              <a:rPr lang="en-US" sz="1400" dirty="0" smtClean="0">
                <a:latin typeface="Consolas" panose="020B0609020204030204" pitchFamily="49" charset="0"/>
                <a:cs typeface="Consolas" panose="020B0609020204030204" pitchFamily="49" charset="0"/>
              </a:rPr>
              <a:t>} else {</a:t>
            </a:r>
          </a:p>
          <a:p>
            <a:pPr marL="800100" lvl="2" indent="0" algn="l">
              <a:buFont typeface="Arial" charse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"Too high, guess again..."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lgn="l">
              <a:buFont typeface="Arial" charset="0"/>
              <a:buNone/>
            </a:pPr>
            <a:r>
              <a:rPr lang="en-US" sz="1400" dirty="0" smtClean="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3339403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prime factors of an integer</a:t>
            </a:r>
            <a:endParaRPr lang="en-CA" dirty="0"/>
          </a:p>
        </p:txBody>
      </p:sp>
      <p:sp>
        <p:nvSpPr>
          <p:cNvPr id="3" name="Content Placeholder 2"/>
          <p:cNvSpPr>
            <a:spLocks noGrp="1"/>
          </p:cNvSpPr>
          <p:nvPr>
            <p:ph idx="1"/>
          </p:nvPr>
        </p:nvSpPr>
        <p:spPr/>
        <p:txBody>
          <a:bodyPr/>
          <a:lstStyle/>
          <a:p>
            <a:r>
              <a:rPr lang="en-CA" dirty="0" smtClean="0"/>
              <a:t>Suppose we want to print all prime factors of an integer:</a:t>
            </a:r>
          </a:p>
          <a:p>
            <a:pPr lvl="1"/>
            <a:r>
              <a:rPr lang="en-US" dirty="0" smtClean="0"/>
              <a:t>For example:</a:t>
            </a:r>
          </a:p>
          <a:p>
            <a:pPr lvl="2"/>
            <a:r>
              <a:rPr lang="en-US" dirty="0" smtClean="0">
                <a:latin typeface="Times New Roman" panose="02020603050405020304" pitchFamily="18" charset="0"/>
                <a:cs typeface="Times New Roman" panose="02020603050405020304" pitchFamily="18" charset="0"/>
              </a:rPr>
              <a:t>123 = </a:t>
            </a:r>
            <a:r>
              <a:rPr lang="en-US" dirty="0">
                <a:latin typeface="Times New Roman" panose="02020603050405020304" pitchFamily="18" charset="0"/>
                <a:cs typeface="Times New Roman" panose="02020603050405020304" pitchFamily="18" charset="0"/>
              </a:rPr>
              <a:t>3 × </a:t>
            </a:r>
            <a:r>
              <a:rPr lang="en-US" dirty="0" smtClean="0">
                <a:latin typeface="Times New Roman" panose="02020603050405020304" pitchFamily="18" charset="0"/>
                <a:cs typeface="Times New Roman" panose="02020603050405020304" pitchFamily="18" charset="0"/>
              </a:rPr>
              <a:t>41</a:t>
            </a:r>
          </a:p>
          <a:p>
            <a:pPr lvl="2"/>
            <a:r>
              <a:rPr lang="en-US" dirty="0" smtClean="0">
                <a:latin typeface="Times New Roman" panose="02020603050405020304" pitchFamily="18" charset="0"/>
                <a:cs typeface="Times New Roman" panose="02020603050405020304" pitchFamily="18" charset="0"/>
              </a:rPr>
              <a:t>124 = 2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2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31</a:t>
            </a:r>
          </a:p>
          <a:p>
            <a:pPr lvl="2"/>
            <a:r>
              <a:rPr lang="en-US" dirty="0" smtClean="0">
                <a:latin typeface="Times New Roman" panose="02020603050405020304" pitchFamily="18" charset="0"/>
                <a:cs typeface="Times New Roman" panose="02020603050405020304" pitchFamily="18" charset="0"/>
              </a:rPr>
              <a:t>125 = </a:t>
            </a:r>
            <a:r>
              <a:rPr lang="en-US" dirty="0">
                <a:latin typeface="Times New Roman" panose="02020603050405020304" pitchFamily="18" charset="0"/>
                <a:cs typeface="Times New Roman" panose="02020603050405020304" pitchFamily="18" charset="0"/>
              </a:rPr>
              <a:t>5 × 5 × </a:t>
            </a:r>
            <a:r>
              <a:rPr lang="en-US" dirty="0" smtClean="0">
                <a:latin typeface="Times New Roman" panose="02020603050405020304" pitchFamily="18" charset="0"/>
                <a:cs typeface="Times New Roman" panose="02020603050405020304" pitchFamily="18" charset="0"/>
              </a:rPr>
              <a:t>5</a:t>
            </a:r>
          </a:p>
          <a:p>
            <a:pPr lvl="2"/>
            <a:endParaRPr lang="en-US" dirty="0"/>
          </a:p>
          <a:p>
            <a:r>
              <a:rPr lang="en-US" dirty="0" smtClean="0"/>
              <a:t>Now, </a:t>
            </a:r>
            <a:r>
              <a:rPr lang="en-US" dirty="0" smtClean="0">
                <a:latin typeface="Times New Roman" panose="02020603050405020304" pitchFamily="18" charset="0"/>
                <a:cs typeface="Times New Roman" panose="02020603050405020304" pitchFamily="18" charset="0"/>
              </a:rPr>
              <a:t>2666</a:t>
            </a:r>
            <a:r>
              <a:rPr lang="en-US" dirty="0" smtClean="0"/>
              <a:t> is divisible by </a:t>
            </a:r>
            <a:r>
              <a:rPr lang="en-US" dirty="0" smtClean="0">
                <a:latin typeface="Times New Roman" panose="02020603050405020304" pitchFamily="18" charset="0"/>
                <a:cs typeface="Times New Roman" panose="02020603050405020304" pitchFamily="18" charset="0"/>
              </a:rPr>
              <a:t>2</a:t>
            </a:r>
            <a:r>
              <a:rPr lang="en-US" dirty="0" smtClean="0"/>
              <a:t>, so the prime factors are:</a:t>
            </a:r>
          </a:p>
          <a:p>
            <a:pPr lvl="1"/>
            <a:r>
              <a:rPr lang="en-US" dirty="0" smtClean="0">
                <a:latin typeface="Times New Roman" panose="02020603050405020304" pitchFamily="18" charset="0"/>
                <a:cs typeface="Times New Roman" panose="02020603050405020304" pitchFamily="18" charset="0"/>
              </a:rPr>
              <a:t>2</a:t>
            </a:r>
            <a:r>
              <a:rPr lang="en-US" dirty="0" smtClean="0"/>
              <a:t> and the prime factors </a:t>
            </a:r>
            <a:r>
              <a:rPr lang="en-US" dirty="0"/>
              <a:t>of </a:t>
            </a:r>
            <a:r>
              <a:rPr lang="en-US" dirty="0" smtClean="0">
                <a:latin typeface="Times New Roman" panose="02020603050405020304" pitchFamily="18" charset="0"/>
                <a:cs typeface="Times New Roman" panose="02020603050405020304" pitchFamily="18" charset="0"/>
              </a:rPr>
              <a:t>2666 ÷ 2 = 1333</a:t>
            </a:r>
            <a:endParaRPr lang="en-US" dirty="0"/>
          </a:p>
          <a:p>
            <a:pPr lvl="1"/>
            <a:r>
              <a:rPr lang="en-US" dirty="0" smtClean="0">
                <a:latin typeface="Times New Roman" panose="02020603050405020304" pitchFamily="18" charset="0"/>
                <a:cs typeface="Times New Roman" panose="02020603050405020304" pitchFamily="18" charset="0"/>
              </a:rPr>
              <a:t>This </a:t>
            </a:r>
            <a:r>
              <a:rPr lang="en-US" dirty="0" smtClean="0">
                <a:latin typeface="Times New Roman" panose="02020603050405020304" pitchFamily="18" charset="0"/>
                <a:cs typeface="Times New Roman" panose="02020603050405020304" pitchFamily="18" charset="0"/>
              </a:rPr>
              <a:t>looks like an interesting strategy…</a:t>
            </a:r>
            <a:endParaRPr lang="en-CA"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14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prime factors of an integer</a:t>
            </a:r>
            <a:endParaRPr lang="en-CA" dirty="0"/>
          </a:p>
        </p:txBody>
      </p:sp>
      <p:sp>
        <p:nvSpPr>
          <p:cNvPr id="3" name="Content Placeholder 2"/>
          <p:cNvSpPr>
            <a:spLocks noGrp="1"/>
          </p:cNvSpPr>
          <p:nvPr>
            <p:ph idx="1"/>
          </p:nvPr>
        </p:nvSpPr>
        <p:spPr/>
        <p:txBody>
          <a:bodyPr/>
          <a:lstStyle/>
          <a:p>
            <a:r>
              <a:rPr lang="en-US" dirty="0" smtClean="0"/>
              <a:t>Does this approach work?</a:t>
            </a:r>
          </a:p>
          <a:p>
            <a:pPr lvl="1" algn="l"/>
            <a:r>
              <a:rPr lang="en-US" dirty="0" smtClean="0">
                <a:cs typeface="Times New Roman" panose="02020603050405020304" pitchFamily="18" charset="0"/>
              </a:rPr>
              <a:t>Given</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a:t>
            </a:r>
            <a:r>
              <a:rPr lang="en-US" dirty="0" smtClean="0">
                <a:cs typeface="Times New Roman" panose="02020603050405020304" pitchFamily="18" charset="0"/>
              </a:rPr>
              <a:t>, start with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 2, 3, 4, 5, 6, 7,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if</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is divisible by </a:t>
            </a:r>
            <a:r>
              <a:rPr lang="en-US" i="1" dirty="0" smtClean="0">
                <a:latin typeface="Times New Roman" panose="02020603050405020304" pitchFamily="18" charset="0"/>
                <a:cs typeface="Times New Roman" panose="02020603050405020304" pitchFamily="18" charset="0"/>
              </a:rPr>
              <a:t>k</a:t>
            </a:r>
            <a:r>
              <a:rPr lang="en-US" dirty="0" smtClean="0">
                <a:cs typeface="Times New Roman" panose="02020603050405020304" pitchFamily="18" charset="0"/>
              </a:rPr>
              <a:t>, assign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the value of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k</a:t>
            </a:r>
            <a:r>
              <a:rPr lang="en-US" dirty="0" smtClean="0">
                <a:cs typeface="Times New Roman" panose="02020603050405020304" pitchFamily="18" charset="0"/>
              </a:rPr>
              <a:t> and go to the next </a:t>
            </a:r>
          </a:p>
          <a:p>
            <a:pPr lvl="1" algn="l"/>
            <a:endParaRPr lang="en-US" dirty="0">
              <a:latin typeface="Times New Roman" panose="02020603050405020304" pitchFamily="18" charset="0"/>
              <a:cs typeface="Times New Roman" panose="02020603050405020304" pitchFamily="18" charset="0"/>
            </a:endParaRPr>
          </a:p>
          <a:p>
            <a:pPr marL="800100" lvl="2" indent="0">
              <a:buNone/>
            </a:pPr>
            <a:r>
              <a:rPr lang="en-CA" sz="1400" dirty="0" smtClean="0">
                <a:latin typeface="Consolas" panose="020B0609020204030204" pitchFamily="49" charset="0"/>
                <a:cs typeface="Consolas" panose="020B0609020204030204" pitchFamily="49" charset="0"/>
              </a:rPr>
              <a:t>    for </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int k{ 2 }; k &lt; n; ++k </a:t>
            </a:r>
            <a:r>
              <a:rPr lang="en-CA" sz="1400" dirty="0">
                <a:latin typeface="Consolas" panose="020B0609020204030204" pitchFamily="49" charset="0"/>
                <a:cs typeface="Consolas" panose="020B0609020204030204" pitchFamily="49" charset="0"/>
              </a:rPr>
              <a:t>)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if </a:t>
            </a:r>
            <a:r>
              <a:rPr lang="en-CA" sz="1400" dirty="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n%k</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 0 ) {</a:t>
            </a:r>
          </a:p>
          <a:p>
            <a:pPr marL="800100" lvl="2" indent="0">
              <a:buNone/>
            </a:pPr>
            <a:r>
              <a:rPr lang="en-US" sz="1400" dirty="0">
                <a:latin typeface="Consolas" panose="020B0609020204030204" pitchFamily="49" charset="0"/>
                <a:cs typeface="Consolas" panose="020B0609020204030204" pitchFamily="49" charset="0"/>
              </a:rPr>
              <a:t>            std::</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a:t>
            </a:r>
            <a:r>
              <a:rPr lang="en-US" sz="1400" dirty="0" smtClean="0">
                <a:latin typeface="Consolas" panose="020B0609020204030204" pitchFamily="49" charset="0"/>
                <a:cs typeface="Consolas" panose="020B0609020204030204" pitchFamily="49" charset="0"/>
              </a:rPr>
              <a:t>k </a:t>
            </a:r>
            <a:r>
              <a:rPr lang="en-US" sz="1400" dirty="0">
                <a:latin typeface="Consolas" panose="020B0609020204030204" pitchFamily="49" charset="0"/>
                <a:cs typeface="Consolas" panose="020B0609020204030204" pitchFamily="49" charset="0"/>
              </a:rPr>
              <a:t>&lt;&lt; ", ";</a:t>
            </a:r>
          </a:p>
          <a:p>
            <a:pPr marL="800100" lvl="2" indent="0">
              <a:buNone/>
            </a:pPr>
            <a:r>
              <a:rPr lang="en-US" sz="1400" dirty="0">
                <a:latin typeface="Consolas" panose="020B0609020204030204" pitchFamily="49" charset="0"/>
                <a:cs typeface="Consolas" panose="020B0609020204030204" pitchFamily="49" charset="0"/>
              </a:rPr>
              <a:t>            n /= </a:t>
            </a:r>
            <a:r>
              <a:rPr lang="en-US" sz="1400" dirty="0" smtClean="0">
                <a:latin typeface="Consolas" panose="020B0609020204030204" pitchFamily="49" charset="0"/>
                <a:cs typeface="Consolas" panose="020B0609020204030204" pitchFamily="49" charset="0"/>
              </a:rPr>
              <a:t>k;</a:t>
            </a: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r>
              <a:rPr lang="en-CA"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Times New Roman" panose="02020603050405020304" pitchFamily="18" charset="0"/>
            </a:endParaRPr>
          </a:p>
          <a:p>
            <a:pPr marL="800100" lvl="2" indent="0">
              <a:buNone/>
            </a:pPr>
            <a:endParaRPr lang="en-US" sz="1400" dirty="0" smtClean="0">
              <a:latin typeface="Consolas" panose="020B0609020204030204" pitchFamily="49" charset="0"/>
              <a:cs typeface="Times New Roman" panose="02020603050405020304" pitchFamily="18" charset="0"/>
            </a:endParaRPr>
          </a:p>
          <a:p>
            <a:pPr lvl="1" algn="l"/>
            <a:r>
              <a:rPr lang="en-US" dirty="0" smtClean="0">
                <a:solidFill>
                  <a:prstClr val="black"/>
                </a:solidFill>
                <a:cs typeface="Times New Roman" panose="02020603050405020304" pitchFamily="18" charset="0"/>
              </a:rPr>
              <a:t>What is the output for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 14, 28, 56?</a:t>
            </a:r>
            <a:endParaRPr lang="en-CA"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1853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prime factors of an integer</a:t>
            </a:r>
            <a:endParaRPr lang="en-CA" dirty="0"/>
          </a:p>
        </p:txBody>
      </p:sp>
      <p:sp>
        <p:nvSpPr>
          <p:cNvPr id="3" name="Content Placeholder 2"/>
          <p:cNvSpPr>
            <a:spLocks noGrp="1"/>
          </p:cNvSpPr>
          <p:nvPr>
            <p:ph idx="1"/>
          </p:nvPr>
        </p:nvSpPr>
        <p:spPr/>
        <p:txBody>
          <a:bodyPr>
            <a:noAutofit/>
          </a:bodyPr>
          <a:lstStyle/>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n{};</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"Enter a positive integer to be factored: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n;</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possible_factor</a:t>
            </a:r>
            <a:r>
              <a:rPr lang="en-US" sz="1400" dirty="0" smtClean="0">
                <a:latin typeface="Consolas" panose="020B0609020204030204" pitchFamily="49" charset="0"/>
                <a:cs typeface="Consolas" panose="020B0609020204030204" pitchFamily="49" charset="0"/>
              </a:rPr>
              <a:t>{2};</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while ( n &gt; 1 ) {</a:t>
            </a:r>
          </a:p>
          <a:p>
            <a:pPr marL="800100" lvl="2" indent="0">
              <a:buNone/>
            </a:pPr>
            <a:r>
              <a:rPr lang="en-CA" sz="1400" dirty="0" smtClean="0">
                <a:latin typeface="Consolas" panose="020B0609020204030204" pitchFamily="49" charset="0"/>
                <a:cs typeface="Consolas" panose="020B0609020204030204" pitchFamily="49" charset="0"/>
              </a:rPr>
              <a:t>        while ( </a:t>
            </a:r>
            <a:r>
              <a:rPr lang="en-CA" sz="1400" dirty="0" err="1" smtClean="0">
                <a:latin typeface="Consolas" panose="020B0609020204030204" pitchFamily="49" charset="0"/>
                <a:cs typeface="Consolas" panose="020B0609020204030204" pitchFamily="49" charset="0"/>
              </a:rPr>
              <a:t>n%possible_factor</a:t>
            </a:r>
            <a:r>
              <a:rPr lang="en-CA" sz="1400" dirty="0" smtClean="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a:t>
            </a:r>
            <a:r>
              <a:rPr lang="en-US" sz="1400" dirty="0" err="1" smtClean="0">
                <a:latin typeface="Consolas" panose="020B0609020204030204" pitchFamily="49" charset="0"/>
                <a:cs typeface="Consolas" panose="020B0609020204030204" pitchFamily="49" charset="0"/>
              </a:rPr>
              <a:t>possible_factor</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&lt;&lt;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n /= </a:t>
            </a:r>
            <a:r>
              <a:rPr lang="en-US" sz="1400" dirty="0" err="1" smtClean="0">
                <a:latin typeface="Consolas" panose="020B0609020204030204" pitchFamily="49" charset="0"/>
                <a:cs typeface="Consolas" panose="020B0609020204030204" pitchFamily="49" charset="0"/>
              </a:rPr>
              <a:t>possible_factor</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Ideally, we should go to the next highest prime,</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but this works, too.</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possible_factor</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return 0;</a:t>
            </a:r>
          </a:p>
          <a:p>
            <a:pPr marL="800100" lvl="2" indent="0">
              <a:buNone/>
            </a:pPr>
            <a:r>
              <a:rPr lang="en-CA" sz="1400" dirty="0" smtClean="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469851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3" name="Content Placeholder 2"/>
          <p:cNvSpPr>
            <a:spLocks noGrp="1"/>
          </p:cNvSpPr>
          <p:nvPr>
            <p:ph idx="1"/>
          </p:nvPr>
        </p:nvSpPr>
        <p:spPr/>
        <p:txBody>
          <a:bodyPr/>
          <a:lstStyle/>
          <a:p>
            <a:r>
              <a:rPr lang="en-CA" dirty="0" smtClean="0"/>
              <a:t>The </a:t>
            </a:r>
            <a:r>
              <a:rPr lang="en-CA" dirty="0" err="1" smtClean="0"/>
              <a:t>Collatz</a:t>
            </a:r>
            <a:r>
              <a:rPr lang="en-CA" dirty="0" smtClean="0"/>
              <a:t> </a:t>
            </a:r>
            <a:r>
              <a:rPr lang="en-CA" dirty="0" err="1" smtClean="0"/>
              <a:t>conjuecture</a:t>
            </a:r>
            <a:r>
              <a:rPr lang="en-CA" dirty="0" smtClean="0"/>
              <a:t> says that if you start with any positive integer </a:t>
            </a:r>
            <a:r>
              <a:rPr lang="en-CA" i="1" dirty="0" smtClean="0"/>
              <a:t>n</a:t>
            </a:r>
            <a:r>
              <a:rPr lang="en-CA" dirty="0"/>
              <a:t> </a:t>
            </a:r>
            <a:r>
              <a:rPr lang="en-CA" dirty="0" smtClean="0"/>
              <a:t>and</a:t>
            </a:r>
          </a:p>
          <a:p>
            <a:pPr lvl="1"/>
            <a:r>
              <a:rPr lang="en-US" dirty="0" smtClean="0">
                <a:latin typeface="Times New Roman" panose="02020603050405020304" pitchFamily="18" charset="0"/>
                <a:cs typeface="Times New Roman" panose="02020603050405020304" pitchFamily="18" charset="0"/>
              </a:rPr>
              <a:t>If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is even, divide it by two</a:t>
            </a:r>
          </a:p>
          <a:p>
            <a:pPr lvl="1"/>
            <a:r>
              <a:rPr lang="en-US" dirty="0" smtClean="0">
                <a:latin typeface="Times New Roman" panose="02020603050405020304" pitchFamily="18" charset="0"/>
                <a:cs typeface="Times New Roman" panose="02020603050405020304" pitchFamily="18" charset="0"/>
              </a:rPr>
              <a:t>If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is odd, multiply it by three and add one</a:t>
            </a:r>
          </a:p>
          <a:p>
            <a:pPr lvl="1"/>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ever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 1, then the sequence carries on forever:</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 4, 2, 1, 4, 2, 1, 4, 2, 1, …</a:t>
            </a:r>
          </a:p>
          <a:p>
            <a:pPr marL="0" indent="0">
              <a:buNone/>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Collatz conjecture says that regardless of your initial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this sequence always gets to 1</a:t>
            </a:r>
            <a:endParaRPr lang="en-CA"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5596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t>We can try this with any number of initial values</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140025862"/>
              </p:ext>
            </p:extLst>
          </p:nvPr>
        </p:nvGraphicFramePr>
        <p:xfrm>
          <a:off x="1187624" y="1988840"/>
          <a:ext cx="6552728" cy="4450080"/>
        </p:xfrm>
        <a:graphic>
          <a:graphicData uri="http://schemas.openxmlformats.org/drawingml/2006/table">
            <a:tbl>
              <a:tblPr>
                <a:tableStyleId>{2D5ABB26-0587-4C30-8999-92F81FD0307C}</a:tableStyleId>
              </a:tblPr>
              <a:tblGrid>
                <a:gridCol w="6552728">
                  <a:extLst>
                    <a:ext uri="{9D8B030D-6E8A-4147-A177-3AD203B41FA5}">
                      <a16:colId xmlns:a16="http://schemas.microsoft.com/office/drawing/2014/main" val="20000"/>
                    </a:ext>
                  </a:extLst>
                </a:gridCol>
              </a:tblGrid>
              <a:tr h="370840">
                <a:tc>
                  <a:txBody>
                    <a:bodyPr/>
                    <a:lstStyle/>
                    <a:p>
                      <a:r>
                        <a:rPr lang="en-CA" dirty="0" smtClean="0">
                          <a:latin typeface="Times New Roman" panose="02020603050405020304" pitchFamily="18" charset="0"/>
                          <a:cs typeface="Times New Roman" panose="02020603050405020304" pitchFamily="18" charset="0"/>
                        </a:rPr>
                        <a:t>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CA" dirty="0" smtClean="0">
                          <a:latin typeface="Times New Roman" panose="02020603050405020304" pitchFamily="18" charset="0"/>
                          <a:cs typeface="Times New Roman" panose="02020603050405020304" pitchFamily="18" charset="0"/>
                        </a:rPr>
                        <a:t>2, 1</a:t>
                      </a:r>
                      <a:endParaRPr lang="en-CA"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3, 10, 5, 16, 8, 4, 2, 1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5, 16,</a:t>
                      </a:r>
                      <a:r>
                        <a:rPr lang="en-CA" baseline="0" dirty="0" smtClean="0">
                          <a:solidFill>
                            <a:schemeClr val="tx1"/>
                          </a:solidFill>
                          <a:latin typeface="Times New Roman" panose="02020603050405020304" pitchFamily="18" charset="0"/>
                          <a:cs typeface="Times New Roman" panose="02020603050405020304" pitchFamily="18" charset="0"/>
                        </a:rPr>
                        <a:t> 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6, 3, 10, 5, 16, 8, 4, 2, 1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7, 22, 11,</a:t>
                      </a:r>
                      <a:r>
                        <a:rPr lang="en-CA" baseline="0" dirty="0" smtClean="0">
                          <a:solidFill>
                            <a:schemeClr val="tx1"/>
                          </a:solidFill>
                          <a:latin typeface="Times New Roman" panose="02020603050405020304" pitchFamily="18" charset="0"/>
                          <a:cs typeface="Times New Roman" panose="02020603050405020304" pitchFamily="18" charset="0"/>
                        </a:rPr>
                        <a:t> 34, 17, 52, 26, 13, 40, 20, 10, 5, 16, 8, 4, 2, 1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9, 28, 14, 7, 22, 11,</a:t>
                      </a:r>
                      <a:r>
                        <a:rPr lang="en-CA" baseline="0" dirty="0" smtClean="0">
                          <a:solidFill>
                            <a:schemeClr val="tx1"/>
                          </a:solidFill>
                          <a:latin typeface="Times New Roman" panose="02020603050405020304" pitchFamily="18" charset="0"/>
                          <a:cs typeface="Times New Roman" panose="02020603050405020304" pitchFamily="18" charset="0"/>
                        </a:rPr>
                        <a:t> 34, 17, 52, 26, 13, 40, 20, 10, 5, 16, 8, 4, 2, 1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10, 5, 16, 8, 4, 2, 1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r h="370840">
                <a:tc>
                  <a:txBody>
                    <a:bodyPr/>
                    <a:lstStyle/>
                    <a:p>
                      <a:r>
                        <a:rPr lang="en-CA" dirty="0" smtClean="0">
                          <a:solidFill>
                            <a:schemeClr val="tx1"/>
                          </a:solidFill>
                          <a:latin typeface="Times New Roman" panose="02020603050405020304" pitchFamily="18" charset="0"/>
                          <a:cs typeface="Times New Roman" panose="02020603050405020304" pitchFamily="18" charset="0"/>
                        </a:rPr>
                        <a:t>11, 34, 17, 52, 26, 13, 40, 20, 10, 5, 16, 8, 4, 2, 1</a:t>
                      </a:r>
                      <a:endParaRPr lang="en-CA"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1"/>
                          </a:solidFill>
                          <a:latin typeface="Times New Roman" panose="02020603050405020304" pitchFamily="18" charset="0"/>
                          <a:cs typeface="Times New Roman" panose="02020603050405020304" pitchFamily="18" charset="0"/>
                        </a:rPr>
                        <a:t>12, 6,</a:t>
                      </a:r>
                      <a:r>
                        <a:rPr lang="en-CA" baseline="0" dirty="0" smtClean="0">
                          <a:solidFill>
                            <a:schemeClr val="tx1"/>
                          </a:solidFill>
                          <a:latin typeface="Times New Roman" panose="02020603050405020304" pitchFamily="18" charset="0"/>
                          <a:cs typeface="Times New Roman" panose="02020603050405020304" pitchFamily="18" charset="0"/>
                        </a:rPr>
                        <a:t> 3</a:t>
                      </a:r>
                      <a:r>
                        <a:rPr lang="en-CA" dirty="0" smtClean="0">
                          <a:solidFill>
                            <a:schemeClr val="tx1"/>
                          </a:solidFill>
                          <a:latin typeface="Times New Roman" panose="02020603050405020304" pitchFamily="18" charset="0"/>
                          <a:cs typeface="Times New Roman" panose="02020603050405020304" pitchFamily="18" charset="0"/>
                        </a:rPr>
                        <a:t>, 10, 5, 16, 8, 4, 2, 1</a:t>
                      </a:r>
                    </a:p>
                  </a:txBody>
                  <a:tcPr/>
                </a:tc>
                <a:extLst>
                  <a:ext uri="{0D108BD9-81ED-4DB2-BD59-A6C34878D82A}">
                    <a16:rowId xmlns:a16="http://schemas.microsoft.com/office/drawing/2014/main" val="10011"/>
                  </a:ext>
                </a:extLst>
              </a:tr>
            </a:tbl>
          </a:graphicData>
        </a:graphic>
      </p:graphicFrame>
      <p:sp>
        <p:nvSpPr>
          <p:cNvPr id="6" name="Rounded Rectangle 5"/>
          <p:cNvSpPr/>
          <p:nvPr/>
        </p:nvSpPr>
        <p:spPr>
          <a:xfrm>
            <a:off x="1187624" y="4941168"/>
            <a:ext cx="617998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CA" dirty="0"/>
          </a:p>
        </p:txBody>
      </p:sp>
    </p:spTree>
    <p:custDataLst>
      <p:tags r:id="rId1"/>
    </p:custDataLst>
    <p:extLst>
      <p:ext uri="{BB962C8B-B14F-4D97-AF65-F5344CB8AC3E}">
        <p14:creationId xmlns:p14="http://schemas.microsoft.com/office/powerpoint/2010/main" val="287138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See how </a:t>
            </a:r>
            <a:r>
              <a:rPr lang="en-CA" dirty="0"/>
              <a:t>to implement while loops in C++</a:t>
            </a:r>
          </a:p>
          <a:p>
            <a:pPr lvl="1"/>
            <a:r>
              <a:rPr lang="en-CA" dirty="0" smtClean="0"/>
              <a:t>Implement while loops that</a:t>
            </a:r>
            <a:endParaRPr lang="en-CA" dirty="0"/>
          </a:p>
          <a:p>
            <a:pPr lvl="2"/>
            <a:r>
              <a:rPr lang="en-US" dirty="0" smtClean="0"/>
              <a:t>Play a </a:t>
            </a:r>
            <a:r>
              <a:rPr lang="en-US" dirty="0"/>
              <a:t>guessing </a:t>
            </a:r>
            <a:r>
              <a:rPr lang="en-US" dirty="0" smtClean="0"/>
              <a:t>game with the user</a:t>
            </a:r>
            <a:endParaRPr lang="en-US" dirty="0"/>
          </a:p>
          <a:p>
            <a:pPr lvl="2"/>
            <a:r>
              <a:rPr lang="en-US" dirty="0" smtClean="0"/>
              <a:t>Find </a:t>
            </a:r>
            <a:r>
              <a:rPr lang="en-US" dirty="0"/>
              <a:t>all prime </a:t>
            </a:r>
            <a:r>
              <a:rPr lang="en-US" dirty="0" smtClean="0"/>
              <a:t>factors of a given integer</a:t>
            </a:r>
            <a:endParaRPr lang="en-CA" dirty="0"/>
          </a:p>
          <a:p>
            <a:pPr lvl="2"/>
            <a:r>
              <a:rPr lang="en-CA" dirty="0" smtClean="0"/>
              <a:t>Implement the </a:t>
            </a:r>
            <a:r>
              <a:rPr lang="en-CA" dirty="0"/>
              <a:t>Collatz conjecture</a:t>
            </a:r>
          </a:p>
          <a:p>
            <a:pPr lvl="1"/>
            <a:r>
              <a:rPr lang="en-CA" dirty="0" smtClean="0"/>
              <a:t>Learn how </a:t>
            </a:r>
            <a:r>
              <a:rPr lang="en-CA" dirty="0"/>
              <a:t>to convert a description of an algorithm to one that you can program</a:t>
            </a:r>
          </a:p>
          <a:p>
            <a:pPr lvl="2"/>
            <a:r>
              <a:rPr lang="en-CA" dirty="0" smtClean="0"/>
              <a:t>We will use </a:t>
            </a:r>
            <a:r>
              <a:rPr lang="en-CA" dirty="0"/>
              <a:t>the greatest-common </a:t>
            </a:r>
            <a:r>
              <a:rPr lang="en-CA" dirty="0" smtClean="0"/>
              <a:t>divisor algorithm</a:t>
            </a:r>
            <a:endParaRPr lang="en-CA" dirty="0"/>
          </a:p>
          <a:p>
            <a:pPr lvl="1"/>
            <a:r>
              <a:rPr lang="en-US" dirty="0" smtClean="0"/>
              <a:t>Observe </a:t>
            </a:r>
            <a:r>
              <a:rPr lang="en-US" dirty="0"/>
              <a:t>that all for loops can be written as while </a:t>
            </a:r>
            <a:r>
              <a:rPr lang="en-US" dirty="0" smtClean="0"/>
              <a:t>loops</a:t>
            </a:r>
            <a:endParaRPr lang="en-CA" dirty="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t>Here are some longer examples</a:t>
            </a:r>
            <a:endParaRPr lang="en-CA" dirty="0" smtClean="0">
              <a:latin typeface="Times New Roman" panose="02020603050405020304" pitchFamily="18" charset="0"/>
              <a:cs typeface="Times New Roman" panose="02020603050405020304" pitchFamily="18" charset="0"/>
            </a:endParaRPr>
          </a:p>
          <a:p>
            <a:pPr lvl="1"/>
            <a:r>
              <a:rPr lang="en-CA" dirty="0" smtClean="0"/>
              <a:t>For example,</a:t>
            </a:r>
          </a:p>
          <a:p>
            <a:pPr marL="857250" lvl="2" indent="0">
              <a:buNone/>
            </a:pPr>
            <a:r>
              <a:rPr lang="en-CA" sz="1400" dirty="0">
                <a:latin typeface="Times New Roman" panose="02020603050405020304" pitchFamily="18" charset="0"/>
                <a:cs typeface="Times New Roman" panose="02020603050405020304" pitchFamily="18" charset="0"/>
              </a:rPr>
              <a:t>27, </a:t>
            </a:r>
            <a:r>
              <a:rPr lang="en-CA" sz="1400" dirty="0">
                <a:solidFill>
                  <a:srgbClr val="FF0000"/>
                </a:solidFill>
                <a:latin typeface="Times New Roman" panose="02020603050405020304" pitchFamily="18" charset="0"/>
                <a:cs typeface="Times New Roman" panose="02020603050405020304" pitchFamily="18" charset="0"/>
              </a:rPr>
              <a:t>82, 41, 124, 62, 31, 94, 47, 142, 71, 214, 107, 322, 161, 484, 242, 121, 364, 182, 91, 274, 137, 412, 206, 103, 310, 155, 466, 233, 700, 350, 175, 526, 263, 790, 395, 1186, 593, 1780, 890, 445, 1336, 668, 334, 167, 502, 251, 754, 377, 1132, 566, 283, 850, 425, 1276, 638, 319, 958, 479, 1438, 719, 2158, 1079, 3238, 1619, 4858, 2429, 7288, 3644, 1822, 911, 2734, 1367, 4102, 2051, 6154, 3077, 9232, 4616, 2308, 1154, 577, 1732, 866, 433, 1300, 650, 325, 976, 488, 244, 122, 61, 184, 92, 46, 23, 70, 35, 106, 53, 160, 80, 40, 20, 10, 5, 16, 8, 4, 2, </a:t>
            </a:r>
            <a:r>
              <a:rPr lang="en-CA" sz="1400" dirty="0" smtClean="0">
                <a:solidFill>
                  <a:srgbClr val="FF0000"/>
                </a:solidFill>
                <a:latin typeface="Times New Roman" panose="02020603050405020304" pitchFamily="18" charset="0"/>
                <a:cs typeface="Times New Roman" panose="02020603050405020304" pitchFamily="18" charset="0"/>
              </a:rPr>
              <a:t>1</a:t>
            </a:r>
          </a:p>
          <a:p>
            <a:pPr marL="857250" lvl="2" indent="0">
              <a:buNone/>
            </a:pPr>
            <a:endParaRPr lang="en-CA" sz="1400" dirty="0" smtClean="0">
              <a:latin typeface="Times New Roman" panose="02020603050405020304" pitchFamily="18" charset="0"/>
              <a:cs typeface="Times New Roman" panose="02020603050405020304" pitchFamily="18" charset="0"/>
            </a:endParaRPr>
          </a:p>
          <a:p>
            <a:pPr marL="857250" lvl="2" indent="0">
              <a:buNone/>
            </a:pPr>
            <a:r>
              <a:rPr lang="en-CA" sz="1400" dirty="0">
                <a:latin typeface="Times New Roman" panose="02020603050405020304" pitchFamily="18" charset="0"/>
                <a:cs typeface="Times New Roman" panose="02020603050405020304" pitchFamily="18" charset="0"/>
              </a:rPr>
              <a:t>171, 514, 257, 772, 386, 193, 580, 290, 145, 436, 218, 109, 328, 164, </a:t>
            </a:r>
            <a:r>
              <a:rPr lang="en-CA" sz="1400" dirty="0">
                <a:solidFill>
                  <a:srgbClr val="FF0000"/>
                </a:solidFill>
                <a:latin typeface="Times New Roman" panose="02020603050405020304" pitchFamily="18" charset="0"/>
                <a:cs typeface="Times New Roman" panose="02020603050405020304" pitchFamily="18" charset="0"/>
              </a:rPr>
              <a:t>82, </a:t>
            </a:r>
            <a:r>
              <a:rPr lang="en-CA" sz="1400" dirty="0" smtClean="0">
                <a:solidFill>
                  <a:srgbClr val="FF0000"/>
                </a:solidFill>
                <a:latin typeface="Times New Roman" panose="02020603050405020304" pitchFamily="18" charset="0"/>
                <a:cs typeface="Times New Roman" panose="02020603050405020304" pitchFamily="18" charset="0"/>
              </a:rPr>
              <a:t>41, 124</a:t>
            </a:r>
            <a:r>
              <a:rPr lang="en-CA" sz="1400" dirty="0">
                <a:solidFill>
                  <a:srgbClr val="FF0000"/>
                </a:solidFill>
                <a:latin typeface="Times New Roman" panose="02020603050405020304" pitchFamily="18" charset="0"/>
                <a:cs typeface="Times New Roman" panose="02020603050405020304" pitchFamily="18" charset="0"/>
              </a:rPr>
              <a:t>, 62, 31, 94, 47, 142, 71, 214, 107, 322, 161, 484, 242, 121, 364, 182</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91, 274, 137, 412, 206, 103, 310, 155, 466, 233, 700, 350, 175, 526, 263</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790, 395, 1186, 593, 1780, 890, 445, 1336, 668, 334, 167, 502, 251, 754</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377, 1132, 566, 283, 850, 425, 1276, 638, 319, 958, 479, 1438, 719, 2158</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1079, 3238, 1619, 4858, 2429, 7288, 3644, 1822, 911, 2734, 1367, 4102</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2051, 6154, 3077, 9232, 4616, 2308, 1154, 577, 1732, 866, 433, 1300, </a:t>
            </a:r>
            <a:r>
              <a:rPr lang="en-CA" sz="1400" dirty="0" smtClean="0">
                <a:solidFill>
                  <a:srgbClr val="FF0000"/>
                </a:solidFill>
                <a:latin typeface="Times New Roman" panose="02020603050405020304" pitchFamily="18" charset="0"/>
                <a:cs typeface="Times New Roman" panose="02020603050405020304" pitchFamily="18" charset="0"/>
              </a:rPr>
              <a:t>650, </a:t>
            </a:r>
            <a:r>
              <a:rPr lang="en-CA" sz="1400" dirty="0">
                <a:solidFill>
                  <a:srgbClr val="FF0000"/>
                </a:solidFill>
                <a:latin typeface="Times New Roman" panose="02020603050405020304" pitchFamily="18" charset="0"/>
                <a:cs typeface="Times New Roman" panose="02020603050405020304" pitchFamily="18" charset="0"/>
              </a:rPr>
              <a:t>325, 976, 488, 244, 122, 61, 184, 92, 46, 23, 70, 35, 106, 53, 160, 80, 40</a:t>
            </a:r>
            <a:r>
              <a:rPr lang="en-CA" sz="1400" dirty="0" smtClean="0">
                <a:solidFill>
                  <a:srgbClr val="FF0000"/>
                </a:solidFill>
                <a:latin typeface="Times New Roman" panose="02020603050405020304" pitchFamily="18" charset="0"/>
                <a:cs typeface="Times New Roman" panose="02020603050405020304" pitchFamily="18" charset="0"/>
              </a:rPr>
              <a:t>, </a:t>
            </a:r>
            <a:r>
              <a:rPr lang="en-CA" sz="1400" dirty="0">
                <a:solidFill>
                  <a:srgbClr val="FF0000"/>
                </a:solidFill>
                <a:latin typeface="Times New Roman" panose="02020603050405020304" pitchFamily="18" charset="0"/>
                <a:cs typeface="Times New Roman" panose="02020603050405020304" pitchFamily="18" charset="0"/>
              </a:rPr>
              <a:t>20, 10, 5, 16, 8, 4, 2, 1</a:t>
            </a:r>
            <a:endParaRPr lang="en-CA" sz="1400" dirty="0" smtClean="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rot="19589487">
            <a:off x="-77693" y="3110309"/>
            <a:ext cx="1574598" cy="400110"/>
          </a:xfrm>
          <a:prstGeom prst="rect">
            <a:avLst/>
          </a:prstGeom>
          <a:noFill/>
        </p:spPr>
        <p:txBody>
          <a:bodyPr wrap="none" rtlCol="0">
            <a:spAutoFit/>
          </a:bodyPr>
          <a:lstStyle/>
          <a:p>
            <a:r>
              <a:rPr lang="en-CA" sz="2000" dirty="0" smtClean="0">
                <a:latin typeface="Times New Roman" panose="02020603050405020304" pitchFamily="18" charset="0"/>
                <a:cs typeface="Times New Roman" panose="02020603050405020304" pitchFamily="18" charset="0"/>
              </a:rPr>
              <a:t>112 iterations</a:t>
            </a:r>
            <a:endParaRPr lang="en-CA"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rot="19589487">
            <a:off x="-57704" y="4641105"/>
            <a:ext cx="1584088" cy="400110"/>
          </a:xfrm>
          <a:prstGeom prst="rect">
            <a:avLst/>
          </a:prstGeom>
          <a:noFill/>
        </p:spPr>
        <p:txBody>
          <a:bodyPr wrap="none" rtlCol="0">
            <a:spAutoFit/>
          </a:bodyPr>
          <a:lstStyle/>
          <a:p>
            <a:r>
              <a:rPr lang="en-CA" sz="2000" dirty="0" smtClean="0">
                <a:latin typeface="Times New Roman" panose="02020603050405020304" pitchFamily="18" charset="0"/>
                <a:cs typeface="Times New Roman" panose="02020603050405020304" pitchFamily="18" charset="0"/>
              </a:rPr>
              <a:t>125 iterations</a:t>
            </a:r>
            <a:endParaRPr lang="en-CA"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2043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Collatz conjecture</a:t>
            </a:r>
            <a:endParaRPr lang="en-CA" dirty="0"/>
          </a:p>
        </p:txBody>
      </p:sp>
      <p:sp>
        <p:nvSpPr>
          <p:cNvPr id="4" name="Content Placeholder 3"/>
          <p:cNvSpPr>
            <a:spLocks noGrp="1"/>
          </p:cNvSpPr>
          <p:nvPr>
            <p:ph idx="1"/>
          </p:nvPr>
        </p:nvSpPr>
        <p:spPr/>
        <p:txBody>
          <a:bodyPr/>
          <a:lstStyle/>
          <a:p>
            <a:r>
              <a:rPr lang="en-CA" dirty="0" smtClean="0">
                <a:cs typeface="Times New Roman" panose="02020603050405020304" pitchFamily="18" charset="0"/>
              </a:rPr>
              <a:t>We can implement this:</a:t>
            </a:r>
            <a:endParaRPr lang="en-CA" dirty="0" smtClean="0">
              <a:latin typeface="Consolas" panose="020B0609020204030204" pitchFamily="49" charset="0"/>
              <a:cs typeface="Consolas" panose="020B0609020204030204" pitchFamily="49" charset="0"/>
            </a:endParaRP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n{};</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cout</a:t>
            </a:r>
            <a:r>
              <a:rPr lang="en-CA" sz="1400" dirty="0" smtClean="0">
                <a:latin typeface="Consolas" panose="020B0609020204030204" pitchFamily="49" charset="0"/>
                <a:cs typeface="Consolas" panose="020B0609020204030204" pitchFamily="49" charset="0"/>
              </a:rPr>
              <a:t> &lt;&lt; "Enter a positive integer: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n;</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while ( n != 1 )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n &lt;&lt; ",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 n%2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n /= 2;</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else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n = 3*n + 1;</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1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354150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design a while loop</a:t>
            </a:r>
            <a:endParaRPr lang="en-CA" dirty="0"/>
          </a:p>
        </p:txBody>
      </p:sp>
      <p:sp>
        <p:nvSpPr>
          <p:cNvPr id="3" name="Content Placeholder 2"/>
          <p:cNvSpPr>
            <a:spLocks noGrp="1"/>
          </p:cNvSpPr>
          <p:nvPr>
            <p:ph idx="1"/>
          </p:nvPr>
        </p:nvSpPr>
        <p:spPr/>
        <p:txBody>
          <a:bodyPr/>
          <a:lstStyle/>
          <a:p>
            <a:r>
              <a:rPr lang="en-CA" dirty="0" smtClean="0"/>
              <a:t>Suppose you are attempting to implement an algorithm where you repeated apply a number of steps</a:t>
            </a:r>
          </a:p>
          <a:p>
            <a:pPr lvl="1"/>
            <a:r>
              <a:rPr lang="en-CA" dirty="0" smtClean="0"/>
              <a:t>How do you make the transition from manual to programmatic?</a:t>
            </a:r>
          </a:p>
          <a:p>
            <a:pPr lvl="1"/>
            <a:endParaRPr lang="en-CA" dirty="0"/>
          </a:p>
          <a:p>
            <a:r>
              <a:rPr lang="en-CA" dirty="0" smtClean="0"/>
              <a:t>Recommendation:</a:t>
            </a:r>
          </a:p>
          <a:p>
            <a:pPr lvl="1"/>
            <a:r>
              <a:rPr lang="en-CA" dirty="0" smtClean="0"/>
              <a:t>Do the algorithm on paper—in full</a:t>
            </a:r>
          </a:p>
          <a:p>
            <a:pPr lvl="1"/>
            <a:r>
              <a:rPr lang="en-CA" dirty="0" smtClean="0"/>
              <a:t>Examine the steps you took, and determine:</a:t>
            </a:r>
          </a:p>
          <a:p>
            <a:pPr lvl="2"/>
            <a:r>
              <a:rPr lang="en-CA" dirty="0" smtClean="0"/>
              <a:t>What steps were repeated?</a:t>
            </a:r>
          </a:p>
          <a:p>
            <a:pPr lvl="2"/>
            <a:r>
              <a:rPr lang="en-CA" dirty="0" smtClean="0"/>
              <a:t>What condition caused you to stop repeating the steps?</a:t>
            </a:r>
          </a:p>
          <a:p>
            <a:pPr lvl="2"/>
            <a:r>
              <a:rPr lang="en-US" dirty="0" smtClean="0"/>
              <a:t>What local variables could you use?</a:t>
            </a:r>
            <a:endParaRPr lang="en-CA" dirty="0"/>
          </a:p>
          <a:p>
            <a:pPr lvl="1"/>
            <a:endParaRPr lang="en-CA" dirty="0" smtClean="0"/>
          </a:p>
          <a:p>
            <a:pPr lvl="1"/>
            <a:endParaRPr lang="en-CA" dirty="0"/>
          </a:p>
        </p:txBody>
      </p:sp>
    </p:spTree>
    <p:custDataLst>
      <p:tags r:id="rId1"/>
    </p:custDataLst>
    <p:extLst>
      <p:ext uri="{BB962C8B-B14F-4D97-AF65-F5344CB8AC3E}">
        <p14:creationId xmlns:p14="http://schemas.microsoft.com/office/powerpoint/2010/main" val="128495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From secondary school, you saw that the algorithm for calculating the greatest common denominator (gcd)</a:t>
            </a:r>
          </a:p>
          <a:p>
            <a:pPr lvl="1"/>
            <a:r>
              <a:rPr lang="en-CA" dirty="0" smtClean="0"/>
              <a:t>You are asked to find the gcd of </a:t>
            </a:r>
            <a:r>
              <a:rPr lang="en-CA" dirty="0" smtClean="0">
                <a:latin typeface="Times New Roman" panose="02020603050405020304" pitchFamily="18" charset="0"/>
                <a:cs typeface="Times New Roman" panose="02020603050405020304" pitchFamily="18" charset="0"/>
              </a:rPr>
              <a:t>8008</a:t>
            </a:r>
            <a:r>
              <a:rPr lang="en-CA" dirty="0" smtClean="0"/>
              <a:t> and </a:t>
            </a:r>
            <a:r>
              <a:rPr lang="en-CA" dirty="0" smtClean="0">
                <a:latin typeface="Times New Roman" panose="02020603050405020304" pitchFamily="18" charset="0"/>
                <a:cs typeface="Times New Roman" panose="02020603050405020304" pitchFamily="18" charset="0"/>
              </a:rPr>
              <a:t>8085</a:t>
            </a:r>
          </a:p>
          <a:p>
            <a:pPr lvl="1"/>
            <a:r>
              <a:rPr lang="en-CA" dirty="0" smtClean="0"/>
              <a:t>You first note that </a:t>
            </a:r>
            <a:r>
              <a:rPr lang="en-CA" dirty="0" smtClean="0">
                <a:latin typeface="Times New Roman" panose="02020603050405020304" pitchFamily="18" charset="0"/>
                <a:cs typeface="Times New Roman" panose="02020603050405020304" pitchFamily="18" charset="0"/>
              </a:rPr>
              <a:t>8085 &gt; 8008</a:t>
            </a:r>
          </a:p>
          <a:p>
            <a:pPr lvl="1"/>
            <a:r>
              <a:rPr lang="en-CA" dirty="0" smtClean="0">
                <a:cs typeface="Times New Roman" panose="02020603050405020304" pitchFamily="18" charset="0"/>
              </a:rPr>
              <a:t>Next, y</a:t>
            </a:r>
            <a:r>
              <a:rPr lang="en-CA" dirty="0" smtClean="0"/>
              <a:t>ou find that </a:t>
            </a:r>
            <a:r>
              <a:rPr lang="en-CA" dirty="0">
                <a:latin typeface="Times New Roman" panose="02020603050405020304" pitchFamily="18" charset="0"/>
                <a:cs typeface="Times New Roman" panose="02020603050405020304" pitchFamily="18" charset="0"/>
              </a:rPr>
              <a:t>8085 </a:t>
            </a:r>
            <a:r>
              <a:rPr lang="en-CA" dirty="0" smtClean="0">
                <a:latin typeface="Times New Roman" panose="02020603050405020304" pitchFamily="18" charset="0"/>
                <a:cs typeface="Times New Roman" panose="02020603050405020304" pitchFamily="18" charset="0"/>
              </a:rPr>
              <a:t>÷ 8008</a:t>
            </a:r>
            <a:r>
              <a:rPr lang="en-CA" dirty="0" smtClean="0"/>
              <a:t> equals </a:t>
            </a:r>
            <a:r>
              <a:rPr lang="en-CA" dirty="0" smtClean="0">
                <a:latin typeface="Times New Roman" panose="02020603050405020304" pitchFamily="18" charset="0"/>
                <a:cs typeface="Times New Roman" panose="02020603050405020304" pitchFamily="18" charset="0"/>
              </a:rPr>
              <a:t>1</a:t>
            </a:r>
            <a:r>
              <a:rPr lang="en-CA" dirty="0" smtClean="0"/>
              <a:t> with a remainder of </a:t>
            </a:r>
            <a:r>
              <a:rPr lang="en-CA" dirty="0" smtClean="0">
                <a:latin typeface="Times New Roman" panose="02020603050405020304" pitchFamily="18" charset="0"/>
                <a:cs typeface="Times New Roman" panose="02020603050405020304" pitchFamily="18" charset="0"/>
              </a:rPr>
              <a:t>77</a:t>
            </a:r>
            <a:endParaRPr lang="en-CA" dirty="0" smtClean="0"/>
          </a:p>
          <a:p>
            <a:pPr lvl="1"/>
            <a:r>
              <a:rPr lang="en-CA" dirty="0" smtClean="0"/>
              <a:t>Next, you find that </a:t>
            </a:r>
            <a:r>
              <a:rPr lang="en-CA" dirty="0" smtClean="0">
                <a:latin typeface="Times New Roman" panose="02020603050405020304" pitchFamily="18" charset="0"/>
                <a:cs typeface="Times New Roman" panose="02020603050405020304" pitchFamily="18" charset="0"/>
              </a:rPr>
              <a:t>8008 ÷ 77</a:t>
            </a:r>
            <a:r>
              <a:rPr lang="en-CA" dirty="0"/>
              <a:t> </a:t>
            </a:r>
            <a:r>
              <a:rPr lang="en-CA" dirty="0" smtClean="0"/>
              <a:t>equals </a:t>
            </a:r>
            <a:r>
              <a:rPr lang="en-CA" dirty="0" smtClean="0">
                <a:latin typeface="Times New Roman" panose="02020603050405020304" pitchFamily="18" charset="0"/>
                <a:cs typeface="Times New Roman" panose="02020603050405020304" pitchFamily="18" charset="0"/>
              </a:rPr>
              <a:t>104</a:t>
            </a:r>
            <a:r>
              <a:rPr lang="en-CA" dirty="0" smtClean="0"/>
              <a:t> with a remainder of </a:t>
            </a:r>
            <a:r>
              <a:rPr lang="en-CA" dirty="0" smtClean="0">
                <a:latin typeface="Times New Roman" panose="02020603050405020304" pitchFamily="18" charset="0"/>
                <a:cs typeface="Times New Roman" panose="02020603050405020304" pitchFamily="18" charset="0"/>
              </a:rPr>
              <a:t>0</a:t>
            </a:r>
          </a:p>
          <a:p>
            <a:pPr lvl="1"/>
            <a:r>
              <a:rPr lang="en-CA" dirty="0" smtClean="0"/>
              <a:t>From this, you are told that the gcd is </a:t>
            </a:r>
            <a:r>
              <a:rPr lang="en-CA" dirty="0" smtClean="0">
                <a:latin typeface="Times New Roman" panose="02020603050405020304" pitchFamily="18" charset="0"/>
                <a:cs typeface="Times New Roman" panose="02020603050405020304" pitchFamily="18" charset="0"/>
              </a:rPr>
              <a:t>77</a:t>
            </a:r>
            <a:endParaRPr lang="en-CA" dirty="0" smtClean="0"/>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138580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r>
              <a:rPr lang="en-CA" dirty="0" smtClean="0"/>
              <a:t>Let’s try again:</a:t>
            </a:r>
          </a:p>
          <a:p>
            <a:pPr lvl="1"/>
            <a:r>
              <a:rPr lang="en-CA" dirty="0" smtClean="0"/>
              <a:t>You are asked to find the gcd of </a:t>
            </a:r>
            <a:r>
              <a:rPr lang="en-CA" dirty="0" smtClean="0">
                <a:latin typeface="Times New Roman" panose="02020603050405020304" pitchFamily="18" charset="0"/>
                <a:cs typeface="Times New Roman" panose="02020603050405020304" pitchFamily="18" charset="0"/>
              </a:rPr>
              <a:t>1583890 </a:t>
            </a:r>
            <a:r>
              <a:rPr lang="en-CA" dirty="0" smtClean="0"/>
              <a:t>and </a:t>
            </a:r>
            <a:r>
              <a:rPr lang="en-CA" dirty="0" smtClean="0">
                <a:latin typeface="Times New Roman" panose="02020603050405020304" pitchFamily="18" charset="0"/>
                <a:cs typeface="Times New Roman" panose="02020603050405020304" pitchFamily="18" charset="0"/>
              </a:rPr>
              <a:t>85800</a:t>
            </a:r>
          </a:p>
          <a:p>
            <a:pPr lvl="1"/>
            <a:r>
              <a:rPr lang="en-CA" dirty="0" smtClean="0"/>
              <a:t>You first note that </a:t>
            </a:r>
            <a:r>
              <a:rPr lang="en-CA" dirty="0" smtClean="0">
                <a:latin typeface="Times New Roman" panose="02020603050405020304" pitchFamily="18" charset="0"/>
                <a:cs typeface="Times New Roman" panose="02020603050405020304" pitchFamily="18" charset="0"/>
              </a:rPr>
              <a:t>1583890 &gt; 85800</a:t>
            </a:r>
          </a:p>
          <a:p>
            <a:pPr lvl="1"/>
            <a:r>
              <a:rPr lang="en-CA" dirty="0" smtClean="0">
                <a:cs typeface="Times New Roman" panose="02020603050405020304" pitchFamily="18" charset="0"/>
              </a:rPr>
              <a:t>Next, y</a:t>
            </a:r>
            <a:r>
              <a:rPr lang="en-CA" dirty="0" smtClean="0"/>
              <a:t>ou find that </a:t>
            </a:r>
            <a:r>
              <a:rPr lang="en-CA" dirty="0">
                <a:latin typeface="Times New Roman" panose="02020603050405020304" pitchFamily="18" charset="0"/>
                <a:cs typeface="Times New Roman" panose="02020603050405020304" pitchFamily="18" charset="0"/>
              </a:rPr>
              <a:t>1583890 </a:t>
            </a:r>
            <a:r>
              <a:rPr lang="en-CA" dirty="0" smtClean="0">
                <a:latin typeface="Times New Roman" panose="02020603050405020304" pitchFamily="18" charset="0"/>
                <a:cs typeface="Times New Roman" panose="02020603050405020304" pitchFamily="18" charset="0"/>
              </a:rPr>
              <a:t>÷ 85800</a:t>
            </a:r>
            <a:r>
              <a:rPr lang="en-CA" dirty="0" smtClean="0"/>
              <a:t> has a remainder of </a:t>
            </a:r>
            <a:r>
              <a:rPr lang="en-CA" dirty="0" smtClean="0">
                <a:latin typeface="Times New Roman" panose="02020603050405020304" pitchFamily="18" charset="0"/>
                <a:cs typeface="Times New Roman" panose="02020603050405020304" pitchFamily="18" charset="0"/>
              </a:rPr>
              <a:t>39490</a:t>
            </a:r>
            <a:endParaRPr lang="en-CA" dirty="0" smtClean="0"/>
          </a:p>
          <a:p>
            <a:pPr lvl="1"/>
            <a:r>
              <a:rPr lang="en-CA" dirty="0" smtClean="0"/>
              <a:t>Next, you find that </a:t>
            </a:r>
            <a:r>
              <a:rPr lang="en-CA" dirty="0" smtClean="0">
                <a:latin typeface="Times New Roman" panose="02020603050405020304" pitchFamily="18" charset="0"/>
                <a:cs typeface="Times New Roman" panose="02020603050405020304" pitchFamily="18" charset="0"/>
              </a:rPr>
              <a:t>85800 ÷ 39490</a:t>
            </a:r>
            <a:r>
              <a:rPr lang="en-CA" dirty="0" smtClean="0"/>
              <a:t> has a remainder of </a:t>
            </a:r>
            <a:r>
              <a:rPr lang="en-CA" dirty="0" smtClean="0">
                <a:latin typeface="Times New Roman" panose="02020603050405020304" pitchFamily="18" charset="0"/>
                <a:cs typeface="Times New Roman" panose="02020603050405020304" pitchFamily="18" charset="0"/>
              </a:rPr>
              <a:t>6820</a:t>
            </a:r>
          </a:p>
          <a:p>
            <a:pPr lvl="1"/>
            <a:r>
              <a:rPr lang="en-CA" dirty="0"/>
              <a:t>Next, you find that </a:t>
            </a:r>
            <a:r>
              <a:rPr lang="en-CA" dirty="0" smtClean="0">
                <a:latin typeface="Times New Roman" panose="02020603050405020304" pitchFamily="18" charset="0"/>
                <a:cs typeface="Times New Roman" panose="02020603050405020304" pitchFamily="18" charset="0"/>
              </a:rPr>
              <a:t>39490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6820</a:t>
            </a:r>
            <a:r>
              <a:rPr lang="en-CA" dirty="0" smtClean="0"/>
              <a:t> has </a:t>
            </a:r>
            <a:r>
              <a:rPr lang="en-CA" dirty="0"/>
              <a:t>a remainder of </a:t>
            </a:r>
            <a:r>
              <a:rPr lang="en-CA" dirty="0" smtClean="0">
                <a:latin typeface="Times New Roman" panose="02020603050405020304" pitchFamily="18" charset="0"/>
                <a:cs typeface="Times New Roman" panose="02020603050405020304" pitchFamily="18" charset="0"/>
              </a:rPr>
              <a:t>5390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6820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5390</a:t>
            </a:r>
            <a:r>
              <a:rPr lang="en-CA" dirty="0" smtClean="0"/>
              <a:t> has </a:t>
            </a:r>
            <a:r>
              <a:rPr lang="en-CA" dirty="0"/>
              <a:t>a remainder of </a:t>
            </a:r>
            <a:r>
              <a:rPr lang="en-CA" dirty="0" smtClean="0">
                <a:latin typeface="Times New Roman" panose="02020603050405020304" pitchFamily="18" charset="0"/>
                <a:cs typeface="Times New Roman" panose="02020603050405020304" pitchFamily="18" charset="0"/>
              </a:rPr>
              <a:t>1430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5390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1430</a:t>
            </a:r>
            <a:r>
              <a:rPr lang="en-CA" dirty="0" smtClean="0"/>
              <a:t> has </a:t>
            </a:r>
            <a:r>
              <a:rPr lang="en-CA" dirty="0"/>
              <a:t>a remainder of </a:t>
            </a:r>
            <a:r>
              <a:rPr lang="en-CA" dirty="0" smtClean="0">
                <a:latin typeface="Times New Roman" panose="02020603050405020304" pitchFamily="18" charset="0"/>
                <a:cs typeface="Times New Roman" panose="02020603050405020304" pitchFamily="18" charset="0"/>
              </a:rPr>
              <a:t>1100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1430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1100</a:t>
            </a:r>
            <a:r>
              <a:rPr lang="en-CA" dirty="0" smtClean="0"/>
              <a:t> has </a:t>
            </a:r>
            <a:r>
              <a:rPr lang="en-CA" dirty="0"/>
              <a:t>a remainder of </a:t>
            </a:r>
            <a:r>
              <a:rPr lang="en-CA" dirty="0" smtClean="0">
                <a:latin typeface="Times New Roman" panose="02020603050405020304" pitchFamily="18" charset="0"/>
                <a:cs typeface="Times New Roman" panose="02020603050405020304" pitchFamily="18" charset="0"/>
              </a:rPr>
              <a:t>330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1100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330</a:t>
            </a:r>
            <a:r>
              <a:rPr lang="en-CA" dirty="0" smtClean="0"/>
              <a:t> has a </a:t>
            </a:r>
            <a:r>
              <a:rPr lang="en-CA" dirty="0"/>
              <a:t>remainder of </a:t>
            </a:r>
            <a:r>
              <a:rPr lang="en-CA" dirty="0" smtClean="0">
                <a:latin typeface="Times New Roman" panose="02020603050405020304" pitchFamily="18" charset="0"/>
                <a:cs typeface="Times New Roman" panose="02020603050405020304" pitchFamily="18" charset="0"/>
              </a:rPr>
              <a:t>110</a:t>
            </a:r>
            <a:endParaRPr lang="en-CA" dirty="0">
              <a:latin typeface="Times New Roman" panose="02020603050405020304" pitchFamily="18" charset="0"/>
              <a:cs typeface="Times New Roman" panose="02020603050405020304" pitchFamily="18" charset="0"/>
            </a:endParaRPr>
          </a:p>
          <a:p>
            <a:pPr lvl="1"/>
            <a:r>
              <a:rPr lang="en-CA" dirty="0"/>
              <a:t>Next, you find that </a:t>
            </a:r>
            <a:r>
              <a:rPr lang="en-CA" dirty="0" smtClean="0">
                <a:latin typeface="Times New Roman" panose="02020603050405020304" pitchFamily="18" charset="0"/>
                <a:cs typeface="Times New Roman" panose="02020603050405020304" pitchFamily="18" charset="0"/>
              </a:rPr>
              <a:t>330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110</a:t>
            </a:r>
            <a:r>
              <a:rPr lang="en-CA" dirty="0" smtClean="0"/>
              <a:t> has </a:t>
            </a:r>
            <a:r>
              <a:rPr lang="en-CA" dirty="0"/>
              <a:t>a remainder of </a:t>
            </a: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p>
            <a:pPr lvl="1"/>
            <a:r>
              <a:rPr lang="en-CA" dirty="0" smtClean="0"/>
              <a:t>From this, you are told that the gcd is </a:t>
            </a:r>
            <a:r>
              <a:rPr lang="en-CA" dirty="0" smtClean="0">
                <a:latin typeface="Times New Roman" panose="02020603050405020304" pitchFamily="18" charset="0"/>
                <a:cs typeface="Times New Roman" panose="02020603050405020304" pitchFamily="18" charset="0"/>
              </a:rPr>
              <a:t>110</a:t>
            </a:r>
            <a:endParaRPr lang="en-CA" i="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40392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greatest-common divisor</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829983243"/>
              </p:ext>
            </p:extLst>
          </p:nvPr>
        </p:nvGraphicFramePr>
        <p:xfrm>
          <a:off x="1403648" y="1446684"/>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1583890 </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Times New Roman" panose="02020603050405020304" pitchFamily="18" charset="0"/>
                          <a:cs typeface="Times New Roman" panose="02020603050405020304" pitchFamily="18" charset="0"/>
                        </a:rPr>
                        <a:t>85800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05175103"/>
              </p:ext>
            </p:extLst>
          </p:nvPr>
        </p:nvGraphicFramePr>
        <p:xfrm>
          <a:off x="5470004" y="1450876"/>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39490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858364883"/>
              </p:ext>
            </p:extLst>
          </p:nvPr>
        </p:nvGraphicFramePr>
        <p:xfrm>
          <a:off x="1399456" y="1842532"/>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85800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Times New Roman" panose="02020603050405020304" pitchFamily="18" charset="0"/>
                          <a:cs typeface="Times New Roman" panose="02020603050405020304" pitchFamily="18" charset="0"/>
                        </a:rPr>
                        <a:t>39490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977742150"/>
              </p:ext>
            </p:extLst>
          </p:nvPr>
        </p:nvGraphicFramePr>
        <p:xfrm>
          <a:off x="5465812" y="1846724"/>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6820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054401249"/>
              </p:ext>
            </p:extLst>
          </p:nvPr>
        </p:nvGraphicFramePr>
        <p:xfrm>
          <a:off x="1395264" y="2238380"/>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39490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Times New Roman" panose="02020603050405020304" pitchFamily="18" charset="0"/>
                          <a:cs typeface="Times New Roman" panose="02020603050405020304" pitchFamily="18" charset="0"/>
                        </a:rPr>
                        <a:t>6820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100885402"/>
              </p:ext>
            </p:extLst>
          </p:nvPr>
        </p:nvGraphicFramePr>
        <p:xfrm>
          <a:off x="5461620" y="2242572"/>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5390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263771438"/>
              </p:ext>
            </p:extLst>
          </p:nvPr>
        </p:nvGraphicFramePr>
        <p:xfrm>
          <a:off x="1391072" y="2634228"/>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6820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Times New Roman" panose="02020603050405020304" pitchFamily="18" charset="0"/>
                          <a:cs typeface="Times New Roman" panose="02020603050405020304" pitchFamily="18" charset="0"/>
                        </a:rPr>
                        <a:t>5390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246137565"/>
              </p:ext>
            </p:extLst>
          </p:nvPr>
        </p:nvGraphicFramePr>
        <p:xfrm>
          <a:off x="5457428" y="2638420"/>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1430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745996282"/>
              </p:ext>
            </p:extLst>
          </p:nvPr>
        </p:nvGraphicFramePr>
        <p:xfrm>
          <a:off x="1386880" y="3030076"/>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5390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Times New Roman" panose="02020603050405020304" pitchFamily="18" charset="0"/>
                          <a:cs typeface="Times New Roman" panose="02020603050405020304" pitchFamily="18" charset="0"/>
                        </a:rPr>
                        <a:t>1430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643833930"/>
              </p:ext>
            </p:extLst>
          </p:nvPr>
        </p:nvGraphicFramePr>
        <p:xfrm>
          <a:off x="5453236" y="3034268"/>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1100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723782361"/>
              </p:ext>
            </p:extLst>
          </p:nvPr>
        </p:nvGraphicFramePr>
        <p:xfrm>
          <a:off x="1382688" y="3425924"/>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1430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Times New Roman" panose="02020603050405020304" pitchFamily="18" charset="0"/>
                          <a:cs typeface="Times New Roman" panose="02020603050405020304" pitchFamily="18" charset="0"/>
                        </a:rPr>
                        <a:t>1100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542125562"/>
              </p:ext>
            </p:extLst>
          </p:nvPr>
        </p:nvGraphicFramePr>
        <p:xfrm>
          <a:off x="5449044" y="3430116"/>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330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124302818"/>
              </p:ext>
            </p:extLst>
          </p:nvPr>
        </p:nvGraphicFramePr>
        <p:xfrm>
          <a:off x="1378496" y="3821772"/>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1100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Times New Roman" panose="02020603050405020304" pitchFamily="18" charset="0"/>
                          <a:cs typeface="Times New Roman" panose="02020603050405020304" pitchFamily="18" charset="0"/>
                        </a:rPr>
                        <a:t>330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203632695"/>
              </p:ext>
            </p:extLst>
          </p:nvPr>
        </p:nvGraphicFramePr>
        <p:xfrm>
          <a:off x="5444852" y="3825964"/>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110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284374718"/>
              </p:ext>
            </p:extLst>
          </p:nvPr>
        </p:nvGraphicFramePr>
        <p:xfrm>
          <a:off x="1378248" y="4214604"/>
          <a:ext cx="6096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330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Times New Roman" panose="02020603050405020304" pitchFamily="18" charset="0"/>
                          <a:cs typeface="Times New Roman" panose="02020603050405020304" pitchFamily="18" charset="0"/>
                        </a:rPr>
                        <a:t>110</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3557239911"/>
              </p:ext>
            </p:extLst>
          </p:nvPr>
        </p:nvGraphicFramePr>
        <p:xfrm>
          <a:off x="5444604" y="4218796"/>
          <a:ext cx="2032000" cy="396240"/>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tblGrid>
              <a:tr h="370840">
                <a:tc>
                  <a:txBody>
                    <a:bodyPr/>
                    <a:lstStyle/>
                    <a:p>
                      <a:pPr algn="ctr"/>
                      <a:r>
                        <a:rPr lang="en-CA" sz="2000" dirty="0" smtClean="0">
                          <a:latin typeface="Times New Roman" panose="02020603050405020304" pitchFamily="18" charset="0"/>
                          <a:cs typeface="Times New Roman" panose="02020603050405020304" pitchFamily="18" charset="0"/>
                        </a:rPr>
                        <a:t>0</a:t>
                      </a:r>
                      <a:endParaRPr lang="en-CA"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3" name="TextBox 32"/>
          <p:cNvSpPr txBox="1"/>
          <p:nvPr/>
        </p:nvSpPr>
        <p:spPr>
          <a:xfrm>
            <a:off x="2233960" y="980728"/>
            <a:ext cx="354584" cy="461665"/>
          </a:xfrm>
          <a:prstGeom prst="rect">
            <a:avLst/>
          </a:prstGeom>
          <a:noFill/>
        </p:spPr>
        <p:txBody>
          <a:bodyPr wrap="none" rtlCol="0">
            <a:spAutoFit/>
          </a:bodyPr>
          <a:lstStyle/>
          <a:p>
            <a:r>
              <a:rPr lang="en-US" sz="2400" dirty="0" smtClean="0">
                <a:latin typeface="Consolas" panose="020B0609020204030204" pitchFamily="49" charset="0"/>
              </a:rPr>
              <a:t>m</a:t>
            </a:r>
            <a:endParaRPr lang="en-CA" sz="2400" dirty="0">
              <a:latin typeface="Consolas" panose="020B0609020204030204" pitchFamily="49" charset="0"/>
            </a:endParaRPr>
          </a:p>
        </p:txBody>
      </p:sp>
      <p:sp>
        <p:nvSpPr>
          <p:cNvPr id="34" name="TextBox 33"/>
          <p:cNvSpPr txBox="1"/>
          <p:nvPr/>
        </p:nvSpPr>
        <p:spPr>
          <a:xfrm>
            <a:off x="4289424" y="985019"/>
            <a:ext cx="354584" cy="461665"/>
          </a:xfrm>
          <a:prstGeom prst="rect">
            <a:avLst/>
          </a:prstGeom>
          <a:noFill/>
        </p:spPr>
        <p:txBody>
          <a:bodyPr wrap="none" rtlCol="0">
            <a:spAutoFit/>
          </a:bodyPr>
          <a:lstStyle/>
          <a:p>
            <a:r>
              <a:rPr lang="en-US" sz="2400" dirty="0">
                <a:latin typeface="Consolas" panose="020B0609020204030204" pitchFamily="49" charset="0"/>
              </a:rPr>
              <a:t>n</a:t>
            </a:r>
            <a:endParaRPr lang="en-CA" sz="2400" dirty="0">
              <a:latin typeface="Consolas" panose="020B0609020204030204" pitchFamily="49" charset="0"/>
            </a:endParaRPr>
          </a:p>
        </p:txBody>
      </p:sp>
      <p:sp>
        <p:nvSpPr>
          <p:cNvPr id="35" name="TextBox 34"/>
          <p:cNvSpPr txBox="1"/>
          <p:nvPr/>
        </p:nvSpPr>
        <p:spPr>
          <a:xfrm>
            <a:off x="6109827" y="989310"/>
            <a:ext cx="694421" cy="461665"/>
          </a:xfrm>
          <a:prstGeom prst="rect">
            <a:avLst/>
          </a:prstGeom>
          <a:noFill/>
        </p:spPr>
        <p:txBody>
          <a:bodyPr wrap="none" rtlCol="0">
            <a:spAutoFit/>
          </a:bodyPr>
          <a:lstStyle/>
          <a:p>
            <a:r>
              <a:rPr lang="en-US" sz="2400" dirty="0" err="1" smtClean="0">
                <a:latin typeface="Consolas" panose="020B0609020204030204" pitchFamily="49" charset="0"/>
              </a:rPr>
              <a:t>m%n</a:t>
            </a:r>
            <a:endParaRPr lang="en-CA" sz="2400" dirty="0">
              <a:latin typeface="Consolas" panose="020B0609020204030204" pitchFamily="49" charset="0"/>
            </a:endParaRPr>
          </a:p>
        </p:txBody>
      </p:sp>
      <p:sp>
        <p:nvSpPr>
          <p:cNvPr id="36" name="TextBox 35"/>
          <p:cNvSpPr txBox="1"/>
          <p:nvPr/>
        </p:nvSpPr>
        <p:spPr>
          <a:xfrm>
            <a:off x="1619672" y="4678536"/>
            <a:ext cx="3005951" cy="1631216"/>
          </a:xfrm>
          <a:prstGeom prst="rect">
            <a:avLst/>
          </a:prstGeom>
          <a:noFill/>
        </p:spPr>
        <p:txBody>
          <a:bodyPr wrap="none" rtlCol="0">
            <a:spAutoFit/>
          </a:bodyPr>
          <a:lstStyle/>
          <a:p>
            <a:r>
              <a:rPr lang="en-US" sz="2000" dirty="0" smtClean="0">
                <a:latin typeface="Consolas" panose="020B0609020204030204" pitchFamily="49" charset="0"/>
              </a:rPr>
              <a:t>while ( </a:t>
            </a:r>
            <a:r>
              <a:rPr lang="en-US" sz="2000" dirty="0" err="1" smtClean="0">
                <a:latin typeface="Consolas" panose="020B0609020204030204" pitchFamily="49" charset="0"/>
              </a:rPr>
              <a:t>m%n</a:t>
            </a:r>
            <a:r>
              <a:rPr lang="en-US" sz="2000" dirty="0" smtClean="0">
                <a:latin typeface="Consolas" panose="020B0609020204030204" pitchFamily="49" charset="0"/>
              </a:rPr>
              <a:t> != 0 ) {</a:t>
            </a:r>
          </a:p>
          <a:p>
            <a:endParaRPr lang="en-US" sz="2000" dirty="0">
              <a:latin typeface="Consolas" panose="020B0609020204030204" pitchFamily="49" charset="0"/>
            </a:endParaRPr>
          </a:p>
          <a:p>
            <a:endParaRPr lang="en-US" sz="2000" dirty="0" smtClean="0">
              <a:latin typeface="Consolas" panose="020B0609020204030204" pitchFamily="49" charset="0"/>
            </a:endParaRPr>
          </a:p>
          <a:p>
            <a:endParaRPr lang="en-US" sz="2000" dirty="0">
              <a:latin typeface="Consolas" panose="020B0609020204030204" pitchFamily="49" charset="0"/>
            </a:endParaRPr>
          </a:p>
          <a:p>
            <a:r>
              <a:rPr lang="en-US" sz="2000" dirty="0" smtClean="0">
                <a:latin typeface="Consolas" panose="020B0609020204030204" pitchFamily="49" charset="0"/>
              </a:rPr>
              <a:t>}</a:t>
            </a:r>
          </a:p>
        </p:txBody>
      </p:sp>
      <p:sp>
        <p:nvSpPr>
          <p:cNvPr id="37" name="TextBox 36"/>
          <p:cNvSpPr txBox="1"/>
          <p:nvPr/>
        </p:nvSpPr>
        <p:spPr>
          <a:xfrm>
            <a:off x="2202296" y="4983296"/>
            <a:ext cx="2018501" cy="1015663"/>
          </a:xfrm>
          <a:prstGeom prst="rect">
            <a:avLst/>
          </a:prstGeom>
          <a:noFill/>
        </p:spPr>
        <p:txBody>
          <a:bodyPr wrap="none" rtlCol="0">
            <a:spAutoFit/>
          </a:bodyPr>
          <a:lstStyle/>
          <a:p>
            <a:r>
              <a:rPr lang="en-US" sz="2000" dirty="0" err="1" smtClean="0">
                <a:latin typeface="Consolas" panose="020B0609020204030204" pitchFamily="49" charset="0"/>
              </a:rPr>
              <a:t>int</a:t>
            </a:r>
            <a:r>
              <a:rPr lang="en-US" sz="2000" dirty="0" smtClean="0">
                <a:latin typeface="Consolas" panose="020B0609020204030204" pitchFamily="49" charset="0"/>
              </a:rPr>
              <a:t> rem{</a:t>
            </a:r>
            <a:r>
              <a:rPr lang="en-US" sz="2000" dirty="0" err="1" smtClean="0">
                <a:latin typeface="Consolas" panose="020B0609020204030204" pitchFamily="49" charset="0"/>
              </a:rPr>
              <a:t>m%n</a:t>
            </a:r>
            <a:r>
              <a:rPr lang="en-US" sz="2000" dirty="0" smtClean="0">
                <a:latin typeface="Consolas" panose="020B0609020204030204" pitchFamily="49" charset="0"/>
              </a:rPr>
              <a:t>};</a:t>
            </a:r>
          </a:p>
          <a:p>
            <a:r>
              <a:rPr lang="en-US" sz="2000" dirty="0" smtClean="0">
                <a:latin typeface="Consolas" panose="020B0609020204030204" pitchFamily="49" charset="0"/>
              </a:rPr>
              <a:t>m = n;</a:t>
            </a:r>
          </a:p>
          <a:p>
            <a:r>
              <a:rPr lang="en-US" sz="2000" dirty="0" smtClean="0">
                <a:latin typeface="Consolas" panose="020B0609020204030204" pitchFamily="49" charset="0"/>
              </a:rPr>
              <a:t>n = rem;</a:t>
            </a:r>
            <a:endParaRPr lang="en-US" sz="2000" dirty="0">
              <a:latin typeface="Consolas" panose="020B0609020204030204" pitchFamily="49" charset="0"/>
            </a:endParaRPr>
          </a:p>
        </p:txBody>
      </p:sp>
      <p:sp>
        <p:nvSpPr>
          <p:cNvPr id="38" name="TextBox 37"/>
          <p:cNvSpPr txBox="1"/>
          <p:nvPr/>
        </p:nvSpPr>
        <p:spPr>
          <a:xfrm>
            <a:off x="1619672" y="6411282"/>
            <a:ext cx="6532558" cy="400110"/>
          </a:xfrm>
          <a:prstGeom prst="rect">
            <a:avLst/>
          </a:prstGeom>
          <a:noFill/>
        </p:spPr>
        <p:txBody>
          <a:bodyPr wrap="none" rtlCol="0">
            <a:spAutoFit/>
          </a:bodyPr>
          <a:lstStyle/>
          <a:p>
            <a:r>
              <a:rPr lang="en-US" sz="2000" dirty="0" err="1" smtClean="0">
                <a:latin typeface="Consolas" panose="020B0609020204030204" pitchFamily="49" charset="0"/>
              </a:rPr>
              <a:t>std</a:t>
            </a:r>
            <a:r>
              <a:rPr lang="en-US" sz="2000" dirty="0" smtClean="0">
                <a:latin typeface="Consolas" panose="020B0609020204030204" pitchFamily="49" charset="0"/>
              </a:rPr>
              <a:t>::</a:t>
            </a:r>
            <a:r>
              <a:rPr lang="en-US" sz="2000" dirty="0" err="1" smtClean="0">
                <a:latin typeface="Consolas" panose="020B0609020204030204" pitchFamily="49" charset="0"/>
              </a:rPr>
              <a:t>cout</a:t>
            </a:r>
            <a:r>
              <a:rPr lang="en-US" sz="2000" dirty="0" smtClean="0">
                <a:latin typeface="Consolas" panose="020B0609020204030204" pitchFamily="49" charset="0"/>
              </a:rPr>
              <a:t> &lt;&lt; "The </a:t>
            </a:r>
            <a:r>
              <a:rPr lang="en-US" sz="2000" dirty="0" err="1" smtClean="0">
                <a:latin typeface="Consolas" panose="020B0609020204030204" pitchFamily="49" charset="0"/>
              </a:rPr>
              <a:t>gcd</a:t>
            </a:r>
            <a:r>
              <a:rPr lang="en-US" sz="2000" dirty="0" smtClean="0">
                <a:latin typeface="Consolas" panose="020B0609020204030204" pitchFamily="49" charset="0"/>
              </a:rPr>
              <a:t> is " &lt;&lt; n &lt;&lt; </a:t>
            </a:r>
            <a:r>
              <a:rPr lang="en-US" sz="2000" dirty="0" err="1" smtClean="0">
                <a:latin typeface="Consolas" panose="020B0609020204030204" pitchFamily="49" charset="0"/>
              </a:rPr>
              <a:t>std</a:t>
            </a:r>
            <a:r>
              <a:rPr lang="en-US" sz="2000" dirty="0" smtClean="0">
                <a:latin typeface="Consolas" panose="020B0609020204030204" pitchFamily="49" charset="0"/>
              </a:rPr>
              <a:t>::</a:t>
            </a:r>
            <a:r>
              <a:rPr lang="en-US" sz="2000" dirty="0" err="1" smtClean="0">
                <a:latin typeface="Consolas" panose="020B0609020204030204" pitchFamily="49" charset="0"/>
              </a:rPr>
              <a:t>endl</a:t>
            </a:r>
            <a:r>
              <a:rPr lang="en-US" sz="2000" dirty="0" smtClean="0">
                <a:latin typeface="Consolas" panose="020B0609020204030204" pitchFamily="49" charset="0"/>
              </a:rPr>
              <a:t>;</a:t>
            </a:r>
            <a:endParaRPr lang="en-US" sz="2000"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62506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Thus, here is our program:</a:t>
            </a: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n{};</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"Enter the first integer: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m;</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if ( m &lt; 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m = -m;</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"Enter </a:t>
            </a:r>
            <a:r>
              <a:rPr lang="en-US" sz="1400" dirty="0" smtClean="0">
                <a:latin typeface="Consolas" panose="020B0609020204030204" pitchFamily="49" charset="0"/>
                <a:cs typeface="Consolas" panose="020B0609020204030204" pitchFamily="49" charset="0"/>
              </a:rPr>
              <a:t>a second integer</a:t>
            </a:r>
            <a:r>
              <a:rPr lang="en-US" sz="1400" dirty="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cin</a:t>
            </a:r>
            <a:r>
              <a:rPr lang="en-US" sz="1400" dirty="0">
                <a:latin typeface="Consolas" panose="020B0609020204030204" pitchFamily="49" charset="0"/>
                <a:cs typeface="Consolas" panose="020B0609020204030204" pitchFamily="49" charset="0"/>
              </a:rPr>
              <a:t> &gt;&gt; </a:t>
            </a:r>
            <a:r>
              <a:rPr lang="en-US" sz="1400" dirty="0" smtClean="0">
                <a:latin typeface="Consolas" panose="020B0609020204030204" pitchFamily="49" charset="0"/>
                <a:cs typeface="Consolas" panose="020B0609020204030204" pitchFamily="49" charset="0"/>
              </a:rPr>
              <a:t>n;</a:t>
            </a:r>
            <a:endParaRPr lang="en-CA"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a:t>
            </a:r>
            <a:r>
              <a:rPr lang="en-US" sz="1400" dirty="0" smtClean="0">
                <a:latin typeface="Consolas" panose="020B0609020204030204" pitchFamily="49" charset="0"/>
                <a:cs typeface="Consolas" panose="020B0609020204030204" pitchFamily="49" charset="0"/>
              </a:rPr>
              <a:t>n </a:t>
            </a:r>
            <a:r>
              <a:rPr lang="en-US" sz="1400" dirty="0">
                <a:latin typeface="Consolas" panose="020B0609020204030204" pitchFamily="49" charset="0"/>
                <a:cs typeface="Consolas" panose="020B0609020204030204" pitchFamily="49" charset="0"/>
              </a:rPr>
              <a:t>&lt; 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n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-n;</a:t>
            </a: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233800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00100" lvl="2" indent="0">
              <a:buNone/>
            </a:pPr>
            <a:r>
              <a:rPr lang="en-US" sz="1400" dirty="0" smtClean="0">
                <a:latin typeface="Consolas" panose="020B0609020204030204" pitchFamily="49" charset="0"/>
                <a:cs typeface="Consolas" panose="020B0609020204030204" pitchFamily="49" charset="0"/>
              </a:rPr>
              <a:t>    // Make sure m &gt;= n</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m &lt; n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tmp</a:t>
            </a:r>
            <a:r>
              <a:rPr lang="en-US" sz="1400" dirty="0">
                <a:latin typeface="Consolas" panose="020B0609020204030204" pitchFamily="49" charset="0"/>
                <a:cs typeface="Consolas" panose="020B0609020204030204" pitchFamily="49" charset="0"/>
              </a:rPr>
              <a:t>{m};</a:t>
            </a:r>
          </a:p>
          <a:p>
            <a:pPr marL="800100" lvl="2" indent="0">
              <a:buNone/>
            </a:pPr>
            <a:r>
              <a:rPr lang="en-US" sz="1400" dirty="0">
                <a:latin typeface="Consolas" panose="020B0609020204030204" pitchFamily="49" charset="0"/>
                <a:cs typeface="Consolas" panose="020B0609020204030204" pitchFamily="49" charset="0"/>
              </a:rPr>
              <a:t>        m = n</a:t>
            </a:r>
            <a:r>
              <a:rPr lang="en-CA"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n = </a:t>
            </a:r>
            <a:r>
              <a:rPr lang="en-US" sz="1400" dirty="0" err="1">
                <a:latin typeface="Consolas" panose="020B0609020204030204" pitchFamily="49" charset="0"/>
                <a:cs typeface="Consolas" panose="020B0609020204030204" pitchFamily="49" charset="0"/>
              </a:rPr>
              <a:t>tmp</a:t>
            </a:r>
            <a:r>
              <a:rPr lang="en-US"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Perform our </a:t>
            </a:r>
            <a:r>
              <a:rPr lang="en-US" sz="1400" dirty="0" err="1" smtClean="0">
                <a:latin typeface="Consolas" panose="020B0609020204030204" pitchFamily="49" charset="0"/>
                <a:cs typeface="Consolas" panose="020B0609020204030204" pitchFamily="49" charset="0"/>
              </a:rPr>
              <a:t>gcd</a:t>
            </a:r>
            <a:r>
              <a:rPr lang="en-US" sz="1400" dirty="0" smtClean="0">
                <a:latin typeface="Consolas" panose="020B0609020204030204" pitchFamily="49" charset="0"/>
                <a:cs typeface="Consolas" panose="020B0609020204030204" pitchFamily="49" charset="0"/>
              </a:rPr>
              <a:t> algorithm</a:t>
            </a:r>
            <a:endParaRPr lang="en-US" sz="1400" dirty="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while ( </a:t>
            </a:r>
            <a:r>
              <a:rPr lang="en-CA" sz="1400" dirty="0" err="1" smtClean="0">
                <a:latin typeface="Consolas" panose="020B0609020204030204" pitchFamily="49" charset="0"/>
                <a:cs typeface="Consolas" panose="020B0609020204030204" pitchFamily="49" charset="0"/>
              </a:rPr>
              <a:t>m%n</a:t>
            </a:r>
            <a:r>
              <a:rPr lang="en-CA" sz="1400" dirty="0" smtClean="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rem{</a:t>
            </a:r>
            <a:r>
              <a:rPr lang="en-US" sz="1400" dirty="0" err="1" smtClean="0">
                <a:latin typeface="Consolas" panose="020B0609020204030204" pitchFamily="49" charset="0"/>
                <a:cs typeface="Consolas" panose="020B0609020204030204" pitchFamily="49" charset="0"/>
              </a:rPr>
              <a:t>m%n</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m = n;</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n = rem;</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"The </a:t>
            </a:r>
            <a:r>
              <a:rPr lang="en-US" sz="1400" dirty="0" err="1" smtClean="0">
                <a:latin typeface="Consolas" panose="020B0609020204030204" pitchFamily="49" charset="0"/>
                <a:cs typeface="Consolas" panose="020B0609020204030204" pitchFamily="49" charset="0"/>
              </a:rPr>
              <a:t>gcd</a:t>
            </a:r>
            <a:r>
              <a:rPr lang="en-US" sz="1400" dirty="0" smtClean="0">
                <a:latin typeface="Consolas" panose="020B0609020204030204" pitchFamily="49" charset="0"/>
                <a:cs typeface="Consolas" panose="020B0609020204030204" pitchFamily="49" charset="0"/>
              </a:rPr>
              <a:t> is " &lt;&lt; n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2038983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00100" lvl="2" indent="0">
              <a:buNone/>
            </a:pPr>
            <a:r>
              <a:rPr lang="en-US" sz="1400" dirty="0" smtClean="0">
                <a:latin typeface="Consolas" panose="020B0609020204030204" pitchFamily="49" charset="0"/>
                <a:cs typeface="Consolas" panose="020B0609020204030204" pitchFamily="49" charset="0"/>
              </a:rPr>
              <a:t>    // Make sure m &gt;= n</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m &lt; n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tmp</a:t>
            </a:r>
            <a:r>
              <a:rPr lang="en-US" sz="1400" dirty="0">
                <a:latin typeface="Consolas" panose="020B0609020204030204" pitchFamily="49" charset="0"/>
                <a:cs typeface="Consolas" panose="020B0609020204030204" pitchFamily="49" charset="0"/>
              </a:rPr>
              <a:t>{m};</a:t>
            </a:r>
          </a:p>
          <a:p>
            <a:pPr marL="800100" lvl="2" indent="0">
              <a:buNone/>
            </a:pPr>
            <a:r>
              <a:rPr lang="en-US" sz="1400" dirty="0">
                <a:latin typeface="Consolas" panose="020B0609020204030204" pitchFamily="49" charset="0"/>
                <a:cs typeface="Consolas" panose="020B0609020204030204" pitchFamily="49" charset="0"/>
              </a:rPr>
              <a:t>        m = n</a:t>
            </a:r>
            <a:r>
              <a:rPr lang="en-CA"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n = </a:t>
            </a:r>
            <a:r>
              <a:rPr lang="en-US" sz="1400" dirty="0" err="1">
                <a:latin typeface="Consolas" panose="020B0609020204030204" pitchFamily="49" charset="0"/>
                <a:cs typeface="Consolas" panose="020B0609020204030204" pitchFamily="49" charset="0"/>
              </a:rPr>
              <a:t>tmp</a:t>
            </a:r>
            <a:r>
              <a:rPr lang="en-US"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Perform a slightly different </a:t>
            </a:r>
            <a:r>
              <a:rPr lang="en-US" sz="1400" dirty="0" err="1" smtClean="0">
                <a:latin typeface="Consolas" panose="020B0609020204030204" pitchFamily="49" charset="0"/>
                <a:cs typeface="Consolas" panose="020B0609020204030204" pitchFamily="49" charset="0"/>
              </a:rPr>
              <a:t>gcd</a:t>
            </a:r>
            <a:r>
              <a:rPr lang="en-US" sz="1400" dirty="0" smtClean="0">
                <a:latin typeface="Consolas" panose="020B0609020204030204" pitchFamily="49" charset="0"/>
                <a:cs typeface="Consolas" panose="020B0609020204030204" pitchFamily="49" charset="0"/>
              </a:rPr>
              <a:t> algorithm</a:t>
            </a:r>
            <a:endParaRPr lang="en-CA"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int</a:t>
            </a:r>
            <a:r>
              <a:rPr lang="en-US" sz="1400" dirty="0" smtClean="0">
                <a:latin typeface="Consolas" panose="020B0609020204030204" pitchFamily="49" charset="0"/>
                <a:cs typeface="Consolas" panose="020B0609020204030204" pitchFamily="49" charset="0"/>
              </a:rPr>
              <a:t> rem{</a:t>
            </a:r>
            <a:r>
              <a:rPr lang="en-US" sz="1400" dirty="0" err="1" smtClean="0">
                <a:latin typeface="Consolas" panose="020B0609020204030204" pitchFamily="49" charset="0"/>
                <a:cs typeface="Consolas" panose="020B0609020204030204" pitchFamily="49" charset="0"/>
              </a:rPr>
              <a:t>m%n</a:t>
            </a:r>
            <a:r>
              <a:rPr lang="en-US" sz="1400" dirty="0" smtClean="0">
                <a:latin typeface="Consolas" panose="020B0609020204030204" pitchFamily="49" charset="0"/>
                <a:cs typeface="Consolas" panose="020B0609020204030204" pitchFamily="49" charset="0"/>
              </a:rPr>
              <a:t>};               // We now have m, n, </a:t>
            </a:r>
            <a:r>
              <a:rPr lang="en-US" sz="1400" dirty="0" err="1" smtClean="0">
                <a:latin typeface="Consolas" panose="020B0609020204030204" pitchFamily="49" charset="0"/>
                <a:cs typeface="Consolas" panose="020B0609020204030204" pitchFamily="49" charset="0"/>
              </a:rPr>
              <a:t>m%n</a:t>
            </a:r>
            <a:endParaRPr lang="en-US" sz="1400" dirty="0" smtClean="0">
              <a:latin typeface="Consolas" panose="020B0609020204030204" pitchFamily="49" charset="0"/>
              <a:cs typeface="Consolas" panose="020B0609020204030204" pitchFamily="49" charset="0"/>
            </a:endParaRPr>
          </a:p>
          <a:p>
            <a:pPr marL="800100" lvl="2" indent="0">
              <a:buNone/>
            </a:pPr>
            <a:endParaRPr lang="en-CA" sz="1400" dirty="0" smtClean="0">
              <a:latin typeface="Consolas" panose="020B0609020204030204" pitchFamily="49" charset="0"/>
              <a:cs typeface="Consolas" panose="020B0609020204030204" pitchFamily="49" charset="0"/>
            </a:endParaRPr>
          </a:p>
          <a:p>
            <a:pPr marL="800100" lvl="2" indent="0">
              <a:buNone/>
            </a:pPr>
            <a:r>
              <a:rPr lang="en-CA" sz="1400" dirty="0" smtClean="0">
                <a:latin typeface="Consolas" panose="020B0609020204030204" pitchFamily="49" charset="0"/>
                <a:cs typeface="Consolas" panose="020B0609020204030204" pitchFamily="49" charset="0"/>
              </a:rPr>
              <a:t>    while ( rem != 0 ) {</a:t>
            </a:r>
          </a:p>
          <a:p>
            <a:pPr marL="800100" lvl="2" indent="0">
              <a:buNone/>
            </a:pPr>
            <a:r>
              <a:rPr lang="en-US" sz="1400" dirty="0" smtClean="0">
                <a:latin typeface="Consolas" panose="020B0609020204030204" pitchFamily="49" charset="0"/>
                <a:cs typeface="Consolas" panose="020B0609020204030204" pitchFamily="49" charset="0"/>
              </a:rPr>
              <a:t>        m = n;</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n = rem;</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rem = </a:t>
            </a:r>
            <a:r>
              <a:rPr lang="en-US" sz="1400" dirty="0" err="1" smtClean="0">
                <a:latin typeface="Consolas" panose="020B0609020204030204" pitchFamily="49" charset="0"/>
                <a:cs typeface="Consolas" panose="020B0609020204030204" pitchFamily="49" charset="0"/>
              </a:rPr>
              <a:t>m%n</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"The </a:t>
            </a:r>
            <a:r>
              <a:rPr lang="en-US" sz="1400" dirty="0" err="1">
                <a:latin typeface="Consolas" panose="020B0609020204030204" pitchFamily="49" charset="0"/>
                <a:cs typeface="Consolas" panose="020B0609020204030204" pitchFamily="49" charset="0"/>
              </a:rPr>
              <a:t>gcd</a:t>
            </a:r>
            <a:r>
              <a:rPr lang="en-US" sz="1400" dirty="0">
                <a:latin typeface="Consolas" panose="020B0609020204030204" pitchFamily="49" charset="0"/>
                <a:cs typeface="Consolas" panose="020B0609020204030204" pitchFamily="49" charset="0"/>
              </a:rPr>
              <a:t> is " &lt;&lt; n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a:latin typeface="Consolas" panose="020B0609020204030204" pitchFamily="49" charset="0"/>
                <a:cs typeface="Consolas" panose="020B0609020204030204" pitchFamily="49" charset="0"/>
              </a:rPr>
              <a:t>;</a:t>
            </a:r>
            <a:endParaRPr lang="en-US" sz="1400" dirty="0" smtClean="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a:t>
            </a:r>
          </a:p>
        </p:txBody>
      </p:sp>
      <p:sp>
        <p:nvSpPr>
          <p:cNvPr id="2" name="Title 1"/>
          <p:cNvSpPr>
            <a:spLocks noGrp="1"/>
          </p:cNvSpPr>
          <p:nvPr>
            <p:ph type="title"/>
          </p:nvPr>
        </p:nvSpPr>
        <p:spPr/>
        <p:txBody>
          <a:bodyPr/>
          <a:lstStyle/>
          <a:p>
            <a:r>
              <a:rPr lang="en-CA" dirty="0" smtClean="0"/>
              <a:t>The greatest-common divisor</a:t>
            </a:r>
            <a:endParaRPr lang="en-CA" dirty="0"/>
          </a:p>
        </p:txBody>
      </p:sp>
      <p:sp>
        <p:nvSpPr>
          <p:cNvPr id="5" name="Rounded Rectangle 4"/>
          <p:cNvSpPr/>
          <p:nvPr/>
        </p:nvSpPr>
        <p:spPr>
          <a:xfrm>
            <a:off x="1666280" y="3647120"/>
            <a:ext cx="1404156" cy="3240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2051720" y="4460416"/>
            <a:ext cx="1224136" cy="7687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152558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CA" dirty="0" smtClean="0">
                <a:solidFill>
                  <a:prstClr val="black"/>
                </a:solidFill>
              </a:rPr>
              <a:t>Testing:</a:t>
            </a:r>
          </a:p>
          <a:p>
            <a:pPr lvl="1"/>
            <a:r>
              <a:rPr lang="en-US" dirty="0" smtClean="0">
                <a:solidFill>
                  <a:prstClr val="black"/>
                </a:solidFill>
              </a:rPr>
              <a:t>Testing two prime numbers: the </a:t>
            </a:r>
            <a:r>
              <a:rPr lang="en-US" dirty="0" err="1" smtClean="0">
                <a:solidFill>
                  <a:prstClr val="black"/>
                </a:solidFill>
              </a:rPr>
              <a:t>gcd</a:t>
            </a:r>
            <a:r>
              <a:rPr lang="en-US" dirty="0" smtClean="0">
                <a:solidFill>
                  <a:prstClr val="black"/>
                </a:solidFill>
              </a:rPr>
              <a:t> should be 1</a:t>
            </a:r>
            <a:endParaRPr lang="en-CA" dirty="0" smtClean="0">
              <a:solidFill>
                <a:prstClr val="black"/>
              </a:solidFill>
            </a:endParaRPr>
          </a:p>
          <a:p>
            <a:pPr marL="1314450" lvl="3" indent="0">
              <a:buNone/>
            </a:pPr>
            <a:r>
              <a:rPr lang="en-US" sz="1400" dirty="0" smtClean="0">
                <a:latin typeface="Consolas" panose="020B0609020204030204" pitchFamily="49" charset="0"/>
                <a:cs typeface="Consolas" panose="020B0609020204030204" pitchFamily="49" charset="0"/>
              </a:rPr>
              <a:t>Enter the first integer: 157</a:t>
            </a:r>
          </a:p>
          <a:p>
            <a:pPr marL="1314450" lvl="3" indent="0">
              <a:buNone/>
            </a:pPr>
            <a:r>
              <a:rPr lang="en-US" sz="1400" dirty="0" smtClean="0">
                <a:latin typeface="Consolas" panose="020B0609020204030204" pitchFamily="49" charset="0"/>
                <a:cs typeface="Consolas" panose="020B0609020204030204" pitchFamily="49" charset="0"/>
              </a:rPr>
              <a:t>Enter a second integer: 521</a:t>
            </a:r>
          </a:p>
          <a:p>
            <a:pPr marL="1314450" lvl="3" indent="0">
              <a:buNone/>
            </a:pPr>
            <a:r>
              <a:rPr lang="en-US" sz="1400" dirty="0" smtClean="0">
                <a:latin typeface="Consolas" panose="020B0609020204030204" pitchFamily="49" charset="0"/>
                <a:cs typeface="Consolas" panose="020B0609020204030204" pitchFamily="49" charset="0"/>
              </a:rPr>
              <a:t>The </a:t>
            </a:r>
            <a:r>
              <a:rPr lang="en-US" sz="1400" dirty="0" err="1" smtClean="0">
                <a:latin typeface="Consolas" panose="020B0609020204030204" pitchFamily="49" charset="0"/>
                <a:cs typeface="Consolas" panose="020B0609020204030204" pitchFamily="49" charset="0"/>
              </a:rPr>
              <a:t>gcd</a:t>
            </a:r>
            <a:r>
              <a:rPr lang="en-US" sz="1400" dirty="0" smtClean="0">
                <a:latin typeface="Consolas" panose="020B0609020204030204" pitchFamily="49" charset="0"/>
                <a:cs typeface="Consolas" panose="020B0609020204030204" pitchFamily="49" charset="0"/>
              </a:rPr>
              <a:t> is 1</a:t>
            </a:r>
          </a:p>
          <a:p>
            <a:pPr lvl="1"/>
            <a:r>
              <a:rPr lang="en-US" dirty="0" smtClean="0">
                <a:solidFill>
                  <a:prstClr val="black"/>
                </a:solidFill>
              </a:rPr>
              <a:t>Testing a multiple of a number: </a:t>
            </a:r>
            <a:r>
              <a:rPr lang="en-US" dirty="0" err="1">
                <a:solidFill>
                  <a:prstClr val="black"/>
                </a:solidFill>
              </a:rPr>
              <a:t>gcd</a:t>
            </a:r>
            <a:r>
              <a:rPr lang="en-US" dirty="0">
                <a:solidFill>
                  <a:prstClr val="black"/>
                </a:solidFill>
              </a:rPr>
              <a:t> should be </a:t>
            </a:r>
            <a:r>
              <a:rPr lang="en-US" dirty="0" smtClean="0">
                <a:solidFill>
                  <a:prstClr val="black"/>
                </a:solidFill>
              </a:rPr>
              <a:t>smaller</a:t>
            </a:r>
            <a:endParaRPr lang="en-CA" dirty="0">
              <a:solidFill>
                <a:prstClr val="black"/>
              </a:solidFill>
            </a:endParaRPr>
          </a:p>
          <a:p>
            <a:pPr marL="1314450" lvl="3" indent="0">
              <a:buNone/>
            </a:pPr>
            <a:r>
              <a:rPr lang="en-US" sz="1400" dirty="0">
                <a:latin typeface="Consolas" panose="020B0609020204030204" pitchFamily="49" charset="0"/>
                <a:cs typeface="Consolas" panose="020B0609020204030204" pitchFamily="49" charset="0"/>
              </a:rPr>
              <a:t>Enter the first integer: </a:t>
            </a:r>
            <a:r>
              <a:rPr lang="en-US" sz="1400" dirty="0" smtClean="0">
                <a:latin typeface="Consolas" panose="020B0609020204030204" pitchFamily="49" charset="0"/>
                <a:cs typeface="Consolas" panose="020B0609020204030204" pitchFamily="49" charset="0"/>
              </a:rPr>
              <a:t>53241</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Enter a second integer: </a:t>
            </a:r>
            <a:r>
              <a:rPr lang="en-US" sz="1400" dirty="0" smtClean="0">
                <a:latin typeface="Consolas" panose="020B0609020204030204" pitchFamily="49" charset="0"/>
                <a:cs typeface="Consolas" panose="020B0609020204030204" pitchFamily="49" charset="0"/>
              </a:rPr>
              <a:t>48609033</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The </a:t>
            </a:r>
            <a:r>
              <a:rPr lang="en-US" sz="1400" dirty="0" err="1">
                <a:latin typeface="Consolas" panose="020B0609020204030204" pitchFamily="49" charset="0"/>
                <a:cs typeface="Consolas" panose="020B0609020204030204" pitchFamily="49" charset="0"/>
              </a:rPr>
              <a:t>gcd</a:t>
            </a:r>
            <a:r>
              <a:rPr lang="en-US" sz="1400" dirty="0">
                <a:latin typeface="Consolas" panose="020B0609020204030204" pitchFamily="49" charset="0"/>
                <a:cs typeface="Consolas" panose="020B0609020204030204" pitchFamily="49" charset="0"/>
              </a:rPr>
              <a:t> is </a:t>
            </a:r>
            <a:r>
              <a:rPr lang="en-US" sz="1400" dirty="0" smtClean="0">
                <a:latin typeface="Consolas" panose="020B0609020204030204" pitchFamily="49" charset="0"/>
                <a:cs typeface="Consolas" panose="020B0609020204030204" pitchFamily="49" charset="0"/>
              </a:rPr>
              <a:t>53241</a:t>
            </a:r>
            <a:endParaRPr lang="en-US" sz="1400" dirty="0">
              <a:latin typeface="Consolas" panose="020B0609020204030204" pitchFamily="49" charset="0"/>
              <a:cs typeface="Consolas" panose="020B0609020204030204" pitchFamily="49" charset="0"/>
            </a:endParaRPr>
          </a:p>
          <a:p>
            <a:pPr lvl="1"/>
            <a:r>
              <a:rPr lang="en-US" dirty="0" smtClean="0">
                <a:solidFill>
                  <a:prstClr val="black"/>
                </a:solidFill>
              </a:rPr>
              <a:t>Testing two relatively prime composites: </a:t>
            </a:r>
            <a:r>
              <a:rPr lang="en-US" dirty="0" err="1">
                <a:solidFill>
                  <a:prstClr val="black"/>
                </a:solidFill>
              </a:rPr>
              <a:t>gcd</a:t>
            </a:r>
            <a:r>
              <a:rPr lang="en-US" dirty="0">
                <a:solidFill>
                  <a:prstClr val="black"/>
                </a:solidFill>
              </a:rPr>
              <a:t> should be </a:t>
            </a:r>
            <a:r>
              <a:rPr lang="en-US" dirty="0" smtClean="0">
                <a:solidFill>
                  <a:prstClr val="black"/>
                </a:solidFill>
              </a:rPr>
              <a:t>1</a:t>
            </a:r>
            <a:endParaRPr lang="en-CA" dirty="0">
              <a:solidFill>
                <a:prstClr val="black"/>
              </a:solidFill>
            </a:endParaRPr>
          </a:p>
          <a:p>
            <a:pPr marL="1314450" lvl="3" indent="0">
              <a:buNone/>
            </a:pPr>
            <a:r>
              <a:rPr lang="en-US" sz="1400" dirty="0">
                <a:latin typeface="Consolas" panose="020B0609020204030204" pitchFamily="49" charset="0"/>
                <a:cs typeface="Consolas" panose="020B0609020204030204" pitchFamily="49" charset="0"/>
              </a:rPr>
              <a:t>Enter the first integer: </a:t>
            </a:r>
            <a:r>
              <a:rPr lang="en-US" sz="1400" dirty="0" smtClean="0">
                <a:latin typeface="Consolas" panose="020B0609020204030204" pitchFamily="49" charset="0"/>
                <a:cs typeface="Consolas" panose="020B0609020204030204" pitchFamily="49" charset="0"/>
              </a:rPr>
              <a:t>43010</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Enter a second integer: </a:t>
            </a:r>
            <a:r>
              <a:rPr lang="en-US" sz="1400" dirty="0" smtClean="0">
                <a:latin typeface="Consolas" panose="020B0609020204030204" pitchFamily="49" charset="0"/>
                <a:cs typeface="Consolas" panose="020B0609020204030204" pitchFamily="49" charset="0"/>
              </a:rPr>
              <a:t>150423</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The </a:t>
            </a:r>
            <a:r>
              <a:rPr lang="en-US" sz="1400" dirty="0" err="1">
                <a:latin typeface="Consolas" panose="020B0609020204030204" pitchFamily="49" charset="0"/>
                <a:cs typeface="Consolas" panose="020B0609020204030204" pitchFamily="49" charset="0"/>
              </a:rPr>
              <a:t>gcd</a:t>
            </a:r>
            <a:r>
              <a:rPr lang="en-US" sz="1400" dirty="0">
                <a:latin typeface="Consolas" panose="020B0609020204030204" pitchFamily="49" charset="0"/>
                <a:cs typeface="Consolas" panose="020B0609020204030204" pitchFamily="49" charset="0"/>
              </a:rPr>
              <a:t> is </a:t>
            </a:r>
            <a:r>
              <a:rPr lang="en-US" sz="1400" dirty="0" smtClean="0">
                <a:latin typeface="Consolas" panose="020B0609020204030204" pitchFamily="49" charset="0"/>
                <a:cs typeface="Consolas" panose="020B0609020204030204" pitchFamily="49" charset="0"/>
              </a:rPr>
              <a:t>1</a:t>
            </a:r>
            <a:endParaRPr lang="en-US" sz="1400" dirty="0">
              <a:latin typeface="Consolas" panose="020B0609020204030204" pitchFamily="49" charset="0"/>
              <a:cs typeface="Consolas" panose="020B0609020204030204" pitchFamily="49" charset="0"/>
            </a:endParaRPr>
          </a:p>
          <a:p>
            <a:pPr lvl="1"/>
            <a:r>
              <a:rPr lang="en-US" dirty="0">
                <a:solidFill>
                  <a:prstClr val="black"/>
                </a:solidFill>
              </a:rPr>
              <a:t>Testing two </a:t>
            </a:r>
            <a:r>
              <a:rPr lang="en-US" dirty="0" smtClean="0">
                <a:solidFill>
                  <a:prstClr val="black"/>
                </a:solidFill>
              </a:rPr>
              <a:t>highly composite numbers: </a:t>
            </a:r>
            <a:r>
              <a:rPr lang="en-US" dirty="0" err="1">
                <a:solidFill>
                  <a:prstClr val="black"/>
                </a:solidFill>
              </a:rPr>
              <a:t>gcd</a:t>
            </a:r>
            <a:r>
              <a:rPr lang="en-US" dirty="0">
                <a:solidFill>
                  <a:prstClr val="black"/>
                </a:solidFill>
              </a:rPr>
              <a:t> </a:t>
            </a:r>
            <a:r>
              <a:rPr lang="en-US" dirty="0" smtClean="0">
                <a:solidFill>
                  <a:prstClr val="black"/>
                </a:solidFill>
              </a:rPr>
              <a:t>should be 2310</a:t>
            </a:r>
            <a:endParaRPr lang="en-CA" dirty="0">
              <a:solidFill>
                <a:prstClr val="black"/>
              </a:solidFill>
            </a:endParaRPr>
          </a:p>
          <a:p>
            <a:pPr marL="1314450" lvl="3" indent="0">
              <a:buNone/>
            </a:pPr>
            <a:r>
              <a:rPr lang="en-US" sz="1400" dirty="0">
                <a:latin typeface="Consolas" panose="020B0609020204030204" pitchFamily="49" charset="0"/>
                <a:cs typeface="Consolas" panose="020B0609020204030204" pitchFamily="49" charset="0"/>
              </a:rPr>
              <a:t>Enter the first integer: </a:t>
            </a:r>
            <a:r>
              <a:rPr lang="en-US" sz="1400" dirty="0" smtClean="0">
                <a:latin typeface="Consolas" panose="020B0609020204030204" pitchFamily="49" charset="0"/>
                <a:cs typeface="Consolas" panose="020B0609020204030204" pitchFamily="49" charset="0"/>
              </a:rPr>
              <a:t>48510</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Enter a second integer: </a:t>
            </a:r>
            <a:r>
              <a:rPr lang="en-US" sz="1400" dirty="0" smtClean="0">
                <a:latin typeface="Consolas" panose="020B0609020204030204" pitchFamily="49" charset="0"/>
                <a:cs typeface="Consolas" panose="020B0609020204030204" pitchFamily="49" charset="0"/>
              </a:rPr>
              <a:t>254100</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The </a:t>
            </a:r>
            <a:r>
              <a:rPr lang="en-US" sz="1400" dirty="0" err="1">
                <a:latin typeface="Consolas" panose="020B0609020204030204" pitchFamily="49" charset="0"/>
                <a:cs typeface="Consolas" panose="020B0609020204030204" pitchFamily="49" charset="0"/>
              </a:rPr>
              <a:t>gcd</a:t>
            </a:r>
            <a:r>
              <a:rPr lang="en-US" sz="1400" dirty="0">
                <a:latin typeface="Consolas" panose="020B0609020204030204" pitchFamily="49" charset="0"/>
                <a:cs typeface="Consolas" panose="020B0609020204030204" pitchFamily="49" charset="0"/>
              </a:rPr>
              <a:t> is </a:t>
            </a:r>
            <a:r>
              <a:rPr lang="en-US" sz="1400" dirty="0" smtClean="0">
                <a:latin typeface="Consolas" panose="020B0609020204030204" pitchFamily="49" charset="0"/>
                <a:cs typeface="Consolas" panose="020B0609020204030204" pitchFamily="49" charset="0"/>
              </a:rPr>
              <a:t>2310</a:t>
            </a:r>
            <a:endParaRPr lang="en-US" sz="1400" dirty="0">
              <a:latin typeface="Consolas" panose="020B0609020204030204" pitchFamily="49" charset="0"/>
              <a:cs typeface="Consolas" panose="020B0609020204030204" pitchFamily="49" charset="0"/>
            </a:endParaRPr>
          </a:p>
          <a:p>
            <a:pPr marL="1314450" lvl="3" indent="0">
              <a:buNone/>
            </a:pPr>
            <a:endParaRPr lang="en-US" sz="1400" dirty="0" smtClean="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125415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Repetition statements</a:t>
            </a:r>
            <a:endParaRPr lang="en-CA" dirty="0"/>
          </a:p>
        </p:txBody>
      </p:sp>
      <p:sp>
        <p:nvSpPr>
          <p:cNvPr id="3" name="Content Placeholder 2"/>
          <p:cNvSpPr>
            <a:spLocks noGrp="1"/>
          </p:cNvSpPr>
          <p:nvPr>
            <p:ph idx="1"/>
          </p:nvPr>
        </p:nvSpPr>
        <p:spPr/>
        <p:txBody>
          <a:bodyPr/>
          <a:lstStyle/>
          <a:p>
            <a:r>
              <a:rPr lang="en-CA" dirty="0" smtClean="0"/>
              <a:t>A for loop is a special case of a repetition statement:</a:t>
            </a:r>
          </a:p>
          <a:p>
            <a:pPr lvl="1"/>
            <a:r>
              <a:rPr lang="en-US" dirty="0" smtClean="0"/>
              <a:t>The loop body is executed a fixed number of times based on</a:t>
            </a:r>
          </a:p>
          <a:p>
            <a:pPr lvl="2"/>
            <a:r>
              <a:rPr lang="en-US" dirty="0" smtClean="0"/>
              <a:t>The initial value of a loop variable,</a:t>
            </a:r>
          </a:p>
          <a:p>
            <a:pPr lvl="2"/>
            <a:r>
              <a:rPr lang="en-US" dirty="0" smtClean="0"/>
              <a:t>A condition involving the loop variable, and</a:t>
            </a:r>
          </a:p>
          <a:p>
            <a:pPr lvl="2"/>
            <a:r>
              <a:rPr lang="en-US" dirty="0" smtClean="0"/>
              <a:t>An update to that loop variable executed after the loop body is run</a:t>
            </a:r>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r>
              <a:rPr lang="en-US" dirty="0" smtClean="0"/>
              <a:t>Very often, at compile time, you can determine how often this loop will be executed</a:t>
            </a:r>
          </a:p>
          <a:p>
            <a:pPr marL="914400" lvl="2" indent="0">
              <a:buNone/>
            </a:pPr>
            <a:endParaRPr lang="en-CA" dirty="0" smtClean="0"/>
          </a:p>
        </p:txBody>
      </p:sp>
      <p:sp>
        <p:nvSpPr>
          <p:cNvPr id="4" name="Rectangle 3"/>
          <p:cNvSpPr/>
          <p:nvPr/>
        </p:nvSpPr>
        <p:spPr>
          <a:xfrm>
            <a:off x="2411760" y="4005064"/>
            <a:ext cx="4416594" cy="1323439"/>
          </a:xfrm>
          <a:prstGeom prst="rect">
            <a:avLst/>
          </a:prstGeom>
        </p:spPr>
        <p:txBody>
          <a:bodyPr wrap="none">
            <a:spAutoFit/>
          </a:bodyPr>
          <a:lstStyle/>
          <a:p>
            <a:r>
              <a:rPr lang="en-CA" sz="2000" dirty="0" smtClean="0">
                <a:latin typeface="Consolas" panose="020B0609020204030204" pitchFamily="49" charset="0"/>
              </a:rPr>
              <a:t>for (                      ) {</a:t>
            </a:r>
          </a:p>
          <a:p>
            <a:r>
              <a:rPr lang="en-US" sz="2000" dirty="0">
                <a:latin typeface="Consolas" panose="020B0609020204030204" pitchFamily="49" charset="0"/>
              </a:rPr>
              <a:t> </a:t>
            </a:r>
            <a:endParaRPr lang="en-US" sz="2000" dirty="0" smtClean="0">
              <a:latin typeface="Consolas" panose="020B0609020204030204" pitchFamily="49" charset="0"/>
            </a:endParaRPr>
          </a:p>
          <a:p>
            <a:r>
              <a:rPr lang="en-US" sz="2000" dirty="0" smtClean="0">
                <a:latin typeface="Consolas" panose="020B0609020204030204" pitchFamily="49" charset="0"/>
              </a:rPr>
              <a:t>   </a:t>
            </a:r>
          </a:p>
          <a:p>
            <a:r>
              <a:rPr lang="en-US" sz="2000" dirty="0">
                <a:latin typeface="Consolas" panose="020B0609020204030204" pitchFamily="49" charset="0"/>
              </a:rPr>
              <a:t>}</a:t>
            </a:r>
            <a:endParaRPr lang="en-CA" sz="2000" dirty="0">
              <a:latin typeface="Consolas" panose="020B0609020204030204" pitchFamily="49" charset="0"/>
            </a:endParaRPr>
          </a:p>
        </p:txBody>
      </p:sp>
      <p:sp>
        <p:nvSpPr>
          <p:cNvPr id="7" name="Rectangle 6"/>
          <p:cNvSpPr/>
          <p:nvPr/>
        </p:nvSpPr>
        <p:spPr>
          <a:xfrm>
            <a:off x="3255536" y="4005064"/>
            <a:ext cx="1454244" cy="400110"/>
          </a:xfrm>
          <a:prstGeom prst="rect">
            <a:avLst/>
          </a:prstGeom>
        </p:spPr>
        <p:txBody>
          <a:bodyPr wrap="none">
            <a:spAutoFit/>
          </a:bodyPr>
          <a:lstStyle/>
          <a:p>
            <a:r>
              <a:rPr lang="en-CA" sz="2000" dirty="0" err="1" smtClean="0">
                <a:latin typeface="Consolas" panose="020B0609020204030204" pitchFamily="49" charset="0"/>
              </a:rPr>
              <a:t>int</a:t>
            </a:r>
            <a:r>
              <a:rPr lang="en-CA" sz="2000" dirty="0" smtClean="0">
                <a:latin typeface="Consolas" panose="020B0609020204030204" pitchFamily="49" charset="0"/>
              </a:rPr>
              <a:t> k{0};</a:t>
            </a:r>
            <a:endParaRPr lang="en-CA" sz="2000" dirty="0">
              <a:latin typeface="Consolas" panose="020B0609020204030204" pitchFamily="49" charset="0"/>
            </a:endParaRPr>
          </a:p>
        </p:txBody>
      </p:sp>
      <p:sp>
        <p:nvSpPr>
          <p:cNvPr id="8" name="Rectangle 7"/>
          <p:cNvSpPr/>
          <p:nvPr/>
        </p:nvSpPr>
        <p:spPr>
          <a:xfrm>
            <a:off x="4640377" y="4005064"/>
            <a:ext cx="1031051" cy="400110"/>
          </a:xfrm>
          <a:prstGeom prst="rect">
            <a:avLst/>
          </a:prstGeom>
        </p:spPr>
        <p:txBody>
          <a:bodyPr wrap="none">
            <a:spAutoFit/>
          </a:bodyPr>
          <a:lstStyle/>
          <a:p>
            <a:r>
              <a:rPr lang="en-CA" sz="2000" dirty="0" smtClean="0">
                <a:latin typeface="Consolas" panose="020B0609020204030204" pitchFamily="49" charset="0"/>
              </a:rPr>
              <a:t>k &lt; n;</a:t>
            </a:r>
            <a:endParaRPr lang="en-CA" sz="2000" dirty="0">
              <a:latin typeface="Consolas" panose="020B0609020204030204" pitchFamily="49" charset="0"/>
            </a:endParaRPr>
          </a:p>
        </p:txBody>
      </p:sp>
      <p:sp>
        <p:nvSpPr>
          <p:cNvPr id="9" name="Rectangle 8"/>
          <p:cNvSpPr/>
          <p:nvPr/>
        </p:nvSpPr>
        <p:spPr>
          <a:xfrm>
            <a:off x="5630788" y="4007088"/>
            <a:ext cx="607859" cy="400110"/>
          </a:xfrm>
          <a:prstGeom prst="rect">
            <a:avLst/>
          </a:prstGeom>
        </p:spPr>
        <p:txBody>
          <a:bodyPr wrap="none">
            <a:spAutoFit/>
          </a:bodyPr>
          <a:lstStyle/>
          <a:p>
            <a:r>
              <a:rPr lang="en-CA" sz="2000" dirty="0" smtClean="0">
                <a:latin typeface="Consolas" panose="020B0609020204030204" pitchFamily="49" charset="0"/>
              </a:rPr>
              <a:t>++k</a:t>
            </a:r>
            <a:endParaRPr lang="en-CA" sz="2000" dirty="0">
              <a:latin typeface="Consolas" panose="020B0609020204030204" pitchFamily="49" charset="0"/>
            </a:endParaRPr>
          </a:p>
        </p:txBody>
      </p:sp>
      <p:sp>
        <p:nvSpPr>
          <p:cNvPr id="10" name="Rectangle 9"/>
          <p:cNvSpPr/>
          <p:nvPr/>
        </p:nvSpPr>
        <p:spPr>
          <a:xfrm>
            <a:off x="2974424" y="4325034"/>
            <a:ext cx="3429144" cy="707886"/>
          </a:xfrm>
          <a:prstGeom prst="rect">
            <a:avLst/>
          </a:prstGeom>
        </p:spPr>
        <p:txBody>
          <a:bodyPr wrap="none">
            <a:spAutoFit/>
          </a:bodyPr>
          <a:lstStyle/>
          <a:p>
            <a:r>
              <a:rPr lang="en-US" sz="2000" dirty="0" smtClean="0">
                <a:latin typeface="Consolas" panose="020B0609020204030204" pitchFamily="49" charset="0"/>
              </a:rPr>
              <a:t>// Loop body</a:t>
            </a:r>
          </a:p>
          <a:p>
            <a:r>
              <a:rPr lang="en-US" sz="2000" dirty="0" err="1" smtClean="0">
                <a:latin typeface="Consolas" panose="020B0609020204030204" pitchFamily="49" charset="0"/>
              </a:rPr>
              <a:t>std</a:t>
            </a:r>
            <a:r>
              <a:rPr lang="en-US" sz="2000" dirty="0" smtClean="0">
                <a:latin typeface="Consolas" panose="020B0609020204030204" pitchFamily="49" charset="0"/>
              </a:rPr>
              <a:t>::</a:t>
            </a:r>
            <a:r>
              <a:rPr lang="en-US" sz="2000" dirty="0" err="1" smtClean="0">
                <a:latin typeface="Consolas" panose="020B0609020204030204" pitchFamily="49" charset="0"/>
              </a:rPr>
              <a:t>cout</a:t>
            </a:r>
            <a:r>
              <a:rPr lang="en-US" sz="2000" dirty="0" smtClean="0">
                <a:latin typeface="Consolas" panose="020B0609020204030204" pitchFamily="49" charset="0"/>
              </a:rPr>
              <a:t> &lt;&lt; k &lt;&lt; ", ";</a:t>
            </a:r>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CA" dirty="0" smtClean="0">
                <a:solidFill>
                  <a:prstClr val="black"/>
                </a:solidFill>
              </a:rPr>
              <a:t>Testing with negative numbers:</a:t>
            </a:r>
          </a:p>
          <a:p>
            <a:pPr marL="1314450" lvl="3" indent="0">
              <a:buNone/>
            </a:pPr>
            <a:r>
              <a:rPr lang="en-US" sz="1400" dirty="0" smtClean="0">
                <a:latin typeface="Consolas" panose="020B0609020204030204" pitchFamily="49" charset="0"/>
                <a:cs typeface="Consolas" panose="020B0609020204030204" pitchFamily="49" charset="0"/>
              </a:rPr>
              <a:t>Enter the first integer: -157</a:t>
            </a:r>
          </a:p>
          <a:p>
            <a:pPr marL="1314450" lvl="3" indent="0">
              <a:buNone/>
            </a:pPr>
            <a:r>
              <a:rPr lang="en-US" sz="1400" dirty="0" smtClean="0">
                <a:latin typeface="Consolas" panose="020B0609020204030204" pitchFamily="49" charset="0"/>
                <a:cs typeface="Consolas" panose="020B0609020204030204" pitchFamily="49" charset="0"/>
              </a:rPr>
              <a:t>Enter a second integer: 521</a:t>
            </a:r>
          </a:p>
          <a:p>
            <a:pPr marL="1314450" lvl="3" indent="0">
              <a:buNone/>
            </a:pPr>
            <a:r>
              <a:rPr lang="en-US" sz="1400" dirty="0" smtClean="0">
                <a:latin typeface="Consolas" panose="020B0609020204030204" pitchFamily="49" charset="0"/>
                <a:cs typeface="Consolas" panose="020B0609020204030204" pitchFamily="49" charset="0"/>
              </a:rPr>
              <a:t>The </a:t>
            </a:r>
            <a:r>
              <a:rPr lang="en-US" sz="1400" dirty="0" err="1" smtClean="0">
                <a:latin typeface="Consolas" panose="020B0609020204030204" pitchFamily="49" charset="0"/>
                <a:cs typeface="Consolas" panose="020B0609020204030204" pitchFamily="49" charset="0"/>
              </a:rPr>
              <a:t>gcd</a:t>
            </a:r>
            <a:r>
              <a:rPr lang="en-US" sz="1400" dirty="0" smtClean="0">
                <a:latin typeface="Consolas" panose="020B0609020204030204" pitchFamily="49" charset="0"/>
                <a:cs typeface="Consolas" panose="020B0609020204030204" pitchFamily="49" charset="0"/>
              </a:rPr>
              <a:t> is 1</a:t>
            </a:r>
          </a:p>
          <a:p>
            <a:pPr marL="1314450" lvl="3" indent="0">
              <a:buNone/>
            </a:pPr>
            <a:endParaRPr lang="en-US" sz="1400" dirty="0" smtClean="0">
              <a:latin typeface="Consolas" panose="020B0609020204030204" pitchFamily="49" charset="0"/>
              <a:cs typeface="Consolas" panose="020B0609020204030204" pitchFamily="49" charset="0"/>
            </a:endParaRPr>
          </a:p>
          <a:p>
            <a:pPr marL="1314450" lvl="3" indent="0">
              <a:buNone/>
            </a:pPr>
            <a:r>
              <a:rPr lang="en-US" sz="1400" dirty="0" smtClean="0">
                <a:latin typeface="Consolas" panose="020B0609020204030204" pitchFamily="49" charset="0"/>
                <a:cs typeface="Consolas" panose="020B0609020204030204" pitchFamily="49" charset="0"/>
              </a:rPr>
              <a:t>Enter </a:t>
            </a:r>
            <a:r>
              <a:rPr lang="en-US" sz="1400" dirty="0">
                <a:latin typeface="Consolas" panose="020B0609020204030204" pitchFamily="49" charset="0"/>
                <a:cs typeface="Consolas" panose="020B0609020204030204" pitchFamily="49" charset="0"/>
              </a:rPr>
              <a:t>the first integer: 157</a:t>
            </a:r>
          </a:p>
          <a:p>
            <a:pPr marL="1314450" lvl="3" indent="0">
              <a:buNone/>
            </a:pPr>
            <a:r>
              <a:rPr lang="en-US" sz="1400" dirty="0">
                <a:latin typeface="Consolas" panose="020B0609020204030204" pitchFamily="49" charset="0"/>
                <a:cs typeface="Consolas" panose="020B0609020204030204" pitchFamily="49" charset="0"/>
              </a:rPr>
              <a:t>Enter a second integer: </a:t>
            </a:r>
            <a:r>
              <a:rPr lang="en-US" sz="1400" dirty="0" smtClean="0">
                <a:latin typeface="Consolas" panose="020B0609020204030204" pitchFamily="49" charset="0"/>
                <a:cs typeface="Consolas" panose="020B0609020204030204" pitchFamily="49" charset="0"/>
              </a:rPr>
              <a:t>-521</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The </a:t>
            </a:r>
            <a:r>
              <a:rPr lang="en-US" sz="1400" dirty="0" err="1">
                <a:latin typeface="Consolas" panose="020B0609020204030204" pitchFamily="49" charset="0"/>
                <a:cs typeface="Consolas" panose="020B0609020204030204" pitchFamily="49" charset="0"/>
              </a:rPr>
              <a:t>gcd</a:t>
            </a:r>
            <a:r>
              <a:rPr lang="en-US" sz="1400" dirty="0">
                <a:latin typeface="Consolas" panose="020B0609020204030204" pitchFamily="49" charset="0"/>
                <a:cs typeface="Consolas" panose="020B0609020204030204" pitchFamily="49" charset="0"/>
              </a:rPr>
              <a:t> is 1</a:t>
            </a:r>
          </a:p>
          <a:p>
            <a:pPr marL="1314450" lvl="3" indent="0">
              <a:buNone/>
            </a:pP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Enter the first integer: </a:t>
            </a:r>
            <a:r>
              <a:rPr lang="en-US" sz="1400" dirty="0" smtClean="0">
                <a:latin typeface="Consolas" panose="020B0609020204030204" pitchFamily="49" charset="0"/>
                <a:cs typeface="Consolas" panose="020B0609020204030204" pitchFamily="49" charset="0"/>
              </a:rPr>
              <a:t>-157</a:t>
            </a:r>
            <a:endParaRPr lang="en-US" sz="1400" dirty="0">
              <a:latin typeface="Consolas" panose="020B0609020204030204" pitchFamily="49" charset="0"/>
              <a:cs typeface="Consolas" panose="020B0609020204030204" pitchFamily="49" charset="0"/>
            </a:endParaRPr>
          </a:p>
          <a:p>
            <a:pPr marL="1314450" lvl="3" indent="0">
              <a:buNone/>
            </a:pPr>
            <a:r>
              <a:rPr lang="en-US" sz="1400" dirty="0">
                <a:latin typeface="Consolas" panose="020B0609020204030204" pitchFamily="49" charset="0"/>
                <a:cs typeface="Consolas" panose="020B0609020204030204" pitchFamily="49" charset="0"/>
              </a:rPr>
              <a:t>Enter a second integer: -521</a:t>
            </a:r>
          </a:p>
          <a:p>
            <a:pPr marL="1314450" lvl="3" indent="0">
              <a:buNone/>
            </a:pPr>
            <a:r>
              <a:rPr lang="en-US" sz="1400" dirty="0">
                <a:latin typeface="Consolas" panose="020B0609020204030204" pitchFamily="49" charset="0"/>
                <a:cs typeface="Consolas" panose="020B0609020204030204" pitchFamily="49" charset="0"/>
              </a:rPr>
              <a:t>The </a:t>
            </a:r>
            <a:r>
              <a:rPr lang="en-US" sz="1400" dirty="0" err="1">
                <a:latin typeface="Consolas" panose="020B0609020204030204" pitchFamily="49" charset="0"/>
                <a:cs typeface="Consolas" panose="020B0609020204030204" pitchFamily="49" charset="0"/>
              </a:rPr>
              <a:t>gcd</a:t>
            </a:r>
            <a:r>
              <a:rPr lang="en-US" sz="1400" dirty="0">
                <a:latin typeface="Consolas" panose="020B0609020204030204" pitchFamily="49" charset="0"/>
                <a:cs typeface="Consolas" panose="020B0609020204030204" pitchFamily="49" charset="0"/>
              </a:rPr>
              <a:t> is </a:t>
            </a:r>
            <a:r>
              <a:rPr lang="en-US" sz="1400" dirty="0" smtClean="0">
                <a:latin typeface="Consolas" panose="020B0609020204030204" pitchFamily="49" charset="0"/>
                <a:cs typeface="Consolas" panose="020B0609020204030204" pitchFamily="49" charset="0"/>
              </a:rPr>
              <a:t>1</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47154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CA" dirty="0">
                <a:solidFill>
                  <a:prstClr val="black"/>
                </a:solidFill>
              </a:rPr>
              <a:t>Testing with zero: the </a:t>
            </a:r>
            <a:r>
              <a:rPr lang="en-CA" dirty="0" err="1">
                <a:solidFill>
                  <a:prstClr val="black"/>
                </a:solidFill>
              </a:rPr>
              <a:t>gcd</a:t>
            </a:r>
            <a:r>
              <a:rPr lang="en-CA" dirty="0">
                <a:solidFill>
                  <a:prstClr val="black"/>
                </a:solidFill>
              </a:rPr>
              <a:t> should be the other number</a:t>
            </a:r>
          </a:p>
          <a:p>
            <a:pPr marL="1314450" lvl="3" indent="0">
              <a:buNone/>
            </a:pPr>
            <a:r>
              <a:rPr lang="en-US" sz="1400" dirty="0" smtClean="0">
                <a:latin typeface="Consolas" panose="020B0609020204030204" pitchFamily="49" charset="0"/>
                <a:cs typeface="Consolas" panose="020B0609020204030204" pitchFamily="49" charset="0"/>
              </a:rPr>
              <a:t>Enter the first integer: 0</a:t>
            </a:r>
          </a:p>
          <a:p>
            <a:pPr marL="1314450" lvl="3" indent="0">
              <a:buNone/>
            </a:pPr>
            <a:r>
              <a:rPr lang="en-US" sz="1400" dirty="0" smtClean="0">
                <a:latin typeface="Consolas" panose="020B0609020204030204" pitchFamily="49" charset="0"/>
                <a:cs typeface="Consolas" panose="020B0609020204030204" pitchFamily="49" charset="0"/>
              </a:rPr>
              <a:t>Enter a second integer: 521</a:t>
            </a:r>
          </a:p>
          <a:p>
            <a:pPr marL="1314450" lvl="3" indent="0">
              <a:buNone/>
            </a:pPr>
            <a:r>
              <a:rPr lang="en-US" sz="1400" b="1" dirty="0" smtClean="0">
                <a:solidFill>
                  <a:srgbClr val="FF0000"/>
                </a:solidFill>
                <a:latin typeface="Consolas" panose="020B0609020204030204" pitchFamily="49" charset="0"/>
                <a:cs typeface="Consolas" panose="020B0609020204030204" pitchFamily="49" charset="0"/>
              </a:rPr>
              <a:t>Floating point exception (core dumped)</a:t>
            </a:r>
          </a:p>
          <a:p>
            <a:pPr marL="1314450" lvl="3" indent="0">
              <a:buNone/>
            </a:pPr>
            <a:endParaRPr lang="en-US" sz="1400" b="1" dirty="0">
              <a:solidFill>
                <a:srgbClr val="FF0000"/>
              </a:solidFill>
              <a:latin typeface="Consolas" panose="020B0609020204030204" pitchFamily="49" charset="0"/>
              <a:cs typeface="Consolas" panose="020B0609020204030204" pitchFamily="49" charset="0"/>
            </a:endParaRPr>
          </a:p>
          <a:p>
            <a:pPr lvl="1"/>
            <a:r>
              <a:rPr lang="en-US" dirty="0" smtClean="0">
                <a:solidFill>
                  <a:prstClr val="black"/>
                </a:solidFill>
              </a:rPr>
              <a:t>Issue, just like dividing by zero causes a program to terminate</a:t>
            </a:r>
          </a:p>
          <a:p>
            <a:pPr marL="457200" lvl="1" indent="0">
              <a:buNone/>
            </a:pPr>
            <a:r>
              <a:rPr lang="en-US" dirty="0">
                <a:solidFill>
                  <a:prstClr val="black"/>
                </a:solidFill>
              </a:rPr>
              <a:t>	</a:t>
            </a:r>
            <a:r>
              <a:rPr lang="en-US" dirty="0" smtClean="0">
                <a:solidFill>
                  <a:prstClr val="black"/>
                </a:solidFill>
              </a:rPr>
              <a:t>so does calculating </a:t>
            </a:r>
            <a:r>
              <a:rPr lang="en-US" dirty="0" smtClean="0">
                <a:solidFill>
                  <a:prstClr val="black"/>
                </a:solidFill>
                <a:latin typeface="Consolas" panose="020B0609020204030204" pitchFamily="49" charset="0"/>
              </a:rPr>
              <a:t>m%0</a:t>
            </a:r>
            <a:endParaRPr lang="en-US" sz="1400" b="1" dirty="0" smtClean="0">
              <a:solidFill>
                <a:srgbClr val="FF0000"/>
              </a:solidFill>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395884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Thus, after we enter the numbers, we should check before we run the algorithm:</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a:t>
            </a:r>
            <a:r>
              <a:rPr lang="en-US" sz="1400" dirty="0">
                <a:latin typeface="Consolas" panose="020B0609020204030204" pitchFamily="49" charset="0"/>
                <a:cs typeface="Consolas" panose="020B0609020204030204" pitchFamily="49" charset="0"/>
              </a:rPr>
              <a:t>Make sure m &gt;= n</a:t>
            </a:r>
          </a:p>
          <a:p>
            <a:pPr marL="800100" lvl="2" indent="0">
              <a:buNone/>
            </a:pPr>
            <a:r>
              <a:rPr lang="en-US" sz="1400" dirty="0">
                <a:latin typeface="Consolas" panose="020B0609020204030204" pitchFamily="49" charset="0"/>
                <a:cs typeface="Consolas" panose="020B0609020204030204" pitchFamily="49" charset="0"/>
              </a:rPr>
              <a:t>    if ( m &lt; n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tmp</a:t>
            </a:r>
            <a:r>
              <a:rPr lang="en-US" sz="1400" dirty="0">
                <a:latin typeface="Consolas" panose="020B0609020204030204" pitchFamily="49" charset="0"/>
                <a:cs typeface="Consolas" panose="020B0609020204030204" pitchFamily="49" charset="0"/>
              </a:rPr>
              <a:t>{m};</a:t>
            </a:r>
          </a:p>
          <a:p>
            <a:pPr marL="800100" lvl="2" indent="0">
              <a:buNone/>
            </a:pPr>
            <a:r>
              <a:rPr lang="en-US" sz="1400" dirty="0">
                <a:latin typeface="Consolas" panose="020B0609020204030204" pitchFamily="49" charset="0"/>
                <a:cs typeface="Consolas" panose="020B0609020204030204" pitchFamily="49" charset="0"/>
              </a:rPr>
              <a:t>        m = n</a:t>
            </a:r>
            <a:r>
              <a:rPr lang="en-CA"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n = </a:t>
            </a:r>
            <a:r>
              <a:rPr lang="en-US" sz="1400" dirty="0" err="1">
                <a:latin typeface="Consolas" panose="020B0609020204030204" pitchFamily="49" charset="0"/>
                <a:cs typeface="Consolas" panose="020B0609020204030204" pitchFamily="49" charset="0"/>
              </a:rPr>
              <a:t>tmp</a:t>
            </a:r>
            <a:r>
              <a:rPr lang="en-US" sz="1400" dirty="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if ( n == 0 ) {</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a:t>
            </a:r>
            <a:r>
              <a:rPr lang="en-US" sz="1400" b="1" dirty="0" err="1" smtClean="0">
                <a:solidFill>
                  <a:srgbClr val="FF0000"/>
                </a:solidFill>
                <a:latin typeface="Consolas" panose="020B0609020204030204" pitchFamily="49" charset="0"/>
                <a:cs typeface="Consolas" panose="020B0609020204030204" pitchFamily="49" charset="0"/>
              </a:rPr>
              <a:t>std</a:t>
            </a:r>
            <a:r>
              <a:rPr lang="en-US" sz="1400" b="1" dirty="0" smtClean="0">
                <a:solidFill>
                  <a:srgbClr val="FF0000"/>
                </a:solidFill>
                <a:latin typeface="Consolas" panose="020B0609020204030204" pitchFamily="49" charset="0"/>
                <a:cs typeface="Consolas" panose="020B0609020204030204" pitchFamily="49" charset="0"/>
              </a:rPr>
              <a:t>::</a:t>
            </a:r>
            <a:r>
              <a:rPr lang="en-US" sz="1400" b="1" dirty="0" err="1" smtClean="0">
                <a:solidFill>
                  <a:srgbClr val="FF0000"/>
                </a:solidFill>
                <a:latin typeface="Consolas" panose="020B0609020204030204" pitchFamily="49" charset="0"/>
                <a:cs typeface="Consolas" panose="020B0609020204030204" pitchFamily="49" charset="0"/>
              </a:rPr>
              <a:t>cout</a:t>
            </a:r>
            <a:r>
              <a:rPr lang="en-US" sz="1400" b="1" dirty="0" smtClean="0">
                <a:solidFill>
                  <a:srgbClr val="FF0000"/>
                </a:solidFill>
                <a:latin typeface="Consolas" panose="020B0609020204030204" pitchFamily="49" charset="0"/>
                <a:cs typeface="Consolas" panose="020B0609020204030204" pitchFamily="49" charset="0"/>
              </a:rPr>
              <a:t> &lt;&lt; "The </a:t>
            </a:r>
            <a:r>
              <a:rPr lang="en-US" sz="1400" b="1" dirty="0" err="1" smtClean="0">
                <a:solidFill>
                  <a:srgbClr val="FF0000"/>
                </a:solidFill>
                <a:latin typeface="Consolas" panose="020B0609020204030204" pitchFamily="49" charset="0"/>
                <a:cs typeface="Consolas" panose="020B0609020204030204" pitchFamily="49" charset="0"/>
              </a:rPr>
              <a:t>gcd</a:t>
            </a:r>
            <a:r>
              <a:rPr lang="en-US" sz="1400" b="1" dirty="0" smtClean="0">
                <a:solidFill>
                  <a:srgbClr val="FF0000"/>
                </a:solidFill>
                <a:latin typeface="Consolas" panose="020B0609020204030204" pitchFamily="49" charset="0"/>
                <a:cs typeface="Consolas" panose="020B0609020204030204" pitchFamily="49" charset="0"/>
              </a:rPr>
              <a:t> is " &lt;&lt; m &lt;&lt; </a:t>
            </a:r>
            <a:r>
              <a:rPr lang="en-US" sz="1400" b="1" dirty="0" err="1" smtClean="0">
                <a:solidFill>
                  <a:srgbClr val="FF0000"/>
                </a:solidFill>
                <a:latin typeface="Consolas" panose="020B0609020204030204" pitchFamily="49" charset="0"/>
                <a:cs typeface="Consolas" panose="020B0609020204030204" pitchFamily="49" charset="0"/>
              </a:rPr>
              <a:t>std</a:t>
            </a:r>
            <a:r>
              <a:rPr lang="en-US" sz="1400" b="1" dirty="0" smtClean="0">
                <a:solidFill>
                  <a:srgbClr val="FF0000"/>
                </a:solidFill>
                <a:latin typeface="Consolas" panose="020B0609020204030204" pitchFamily="49" charset="0"/>
                <a:cs typeface="Consolas" panose="020B0609020204030204" pitchFamily="49" charset="0"/>
              </a:rPr>
              <a:t>::</a:t>
            </a:r>
            <a:r>
              <a:rPr lang="en-US" sz="1400" b="1" dirty="0" err="1" smtClean="0">
                <a:solidFill>
                  <a:srgbClr val="FF0000"/>
                </a:solidFill>
                <a:latin typeface="Consolas" panose="020B0609020204030204" pitchFamily="49" charset="0"/>
                <a:cs typeface="Consolas" panose="020B0609020204030204" pitchFamily="49" charset="0"/>
              </a:rPr>
              <a:t>endl</a:t>
            </a:r>
            <a:r>
              <a:rPr lang="en-US" sz="1400" b="1" dirty="0" smtClean="0">
                <a:solidFill>
                  <a:srgbClr val="FF0000"/>
                </a:solidFill>
                <a:latin typeface="Consolas" panose="020B0609020204030204" pitchFamily="49" charset="0"/>
                <a:cs typeface="Consolas" panose="020B0609020204030204" pitchFamily="49" charset="0"/>
              </a:rPr>
              <a:t>;</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return 0;</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a:t>
            </a:r>
            <a:endParaRPr lang="en-US" sz="1400" b="1" dirty="0">
              <a:solidFill>
                <a:srgbClr val="FF0000"/>
              </a:solidFill>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 Perform </a:t>
            </a:r>
            <a:r>
              <a:rPr lang="en-US" sz="1400" dirty="0" smtClean="0">
                <a:latin typeface="Consolas" panose="020B0609020204030204" pitchFamily="49" charset="0"/>
                <a:cs typeface="Consolas" panose="020B0609020204030204" pitchFamily="49" charset="0"/>
              </a:rPr>
              <a:t>our </a:t>
            </a:r>
            <a:r>
              <a:rPr lang="en-US" sz="1400" dirty="0" err="1">
                <a:latin typeface="Consolas" panose="020B0609020204030204" pitchFamily="49" charset="0"/>
                <a:cs typeface="Consolas" panose="020B0609020204030204" pitchFamily="49" charset="0"/>
              </a:rPr>
              <a:t>gcd</a:t>
            </a: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algorithm</a:t>
            </a:r>
          </a:p>
          <a:p>
            <a:pPr marL="800100" lvl="2" indent="0">
              <a:buNone/>
            </a:pPr>
            <a:r>
              <a:rPr lang="en-US" sz="1400" dirty="0" smtClean="0">
                <a:latin typeface="Consolas" panose="020B0609020204030204" pitchFamily="49" charset="0"/>
                <a:cs typeface="Consolas" panose="020B0609020204030204" pitchFamily="49" charset="0"/>
              </a:rPr>
              <a:t>    //    ...</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CA" dirty="0" smtClean="0"/>
              <a:t>The greatest-common divisor</a:t>
            </a:r>
            <a:endParaRPr lang="en-CA" dirty="0"/>
          </a:p>
        </p:txBody>
      </p:sp>
    </p:spTree>
    <p:custDataLst>
      <p:tags r:id="rId1"/>
    </p:custDataLst>
    <p:extLst>
      <p:ext uri="{BB962C8B-B14F-4D97-AF65-F5344CB8AC3E}">
        <p14:creationId xmlns:p14="http://schemas.microsoft.com/office/powerpoint/2010/main" val="63039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following two are essentially identical:</a:t>
            </a:r>
          </a:p>
          <a:p>
            <a:pPr marL="1314450" lvl="3" indent="0">
              <a:buNone/>
            </a:pPr>
            <a:r>
              <a:rPr lang="en-US" sz="1900" dirty="0" err="1" smtClean="0">
                <a:latin typeface="Consolas" panose="020B0609020204030204" pitchFamily="49" charset="0"/>
              </a:rPr>
              <a:t>int</a:t>
            </a:r>
            <a:r>
              <a:rPr lang="en-US" sz="1900" dirty="0" smtClean="0">
                <a:latin typeface="Consolas" panose="020B0609020204030204" pitchFamily="49" charset="0"/>
              </a:rPr>
              <a:t> sum{0};</a:t>
            </a:r>
            <a:endParaRPr lang="en-CA" sz="1900" dirty="0" smtClean="0">
              <a:latin typeface="Consolas" panose="020B0609020204030204" pitchFamily="49" charset="0"/>
            </a:endParaRPr>
          </a:p>
          <a:p>
            <a:pPr marL="1314450" lvl="3" indent="0">
              <a:buNone/>
            </a:pPr>
            <a:endParaRPr lang="en-CA" sz="1900" dirty="0" smtClean="0">
              <a:latin typeface="Consolas" panose="020B0609020204030204" pitchFamily="49" charset="0"/>
            </a:endParaRPr>
          </a:p>
          <a:p>
            <a:pPr marL="1314450" lvl="3" indent="0">
              <a:buNone/>
            </a:pPr>
            <a:r>
              <a:rPr lang="en-CA" sz="1900" dirty="0" smtClean="0">
                <a:latin typeface="Consolas" panose="020B0609020204030204" pitchFamily="49" charset="0"/>
              </a:rPr>
              <a:t>for ( </a:t>
            </a:r>
            <a:r>
              <a:rPr lang="en-CA" sz="1900" dirty="0" err="1" smtClean="0">
                <a:latin typeface="Consolas" panose="020B0609020204030204" pitchFamily="49" charset="0"/>
              </a:rPr>
              <a:t>int</a:t>
            </a:r>
            <a:r>
              <a:rPr lang="en-CA" sz="1900" dirty="0" smtClean="0">
                <a:latin typeface="Consolas" panose="020B0609020204030204" pitchFamily="49" charset="0"/>
              </a:rPr>
              <a:t> k{0}; k &lt; n; ++k ) {</a:t>
            </a:r>
          </a:p>
          <a:p>
            <a:pPr marL="1314450" lvl="3" indent="0">
              <a:buNone/>
            </a:pPr>
            <a:r>
              <a:rPr lang="en-US" sz="1900" dirty="0">
                <a:latin typeface="Consolas" panose="020B0609020204030204" pitchFamily="49" charset="0"/>
              </a:rPr>
              <a:t> </a:t>
            </a:r>
            <a:r>
              <a:rPr lang="en-US" sz="1900" dirty="0" smtClean="0">
                <a:latin typeface="Consolas" panose="020B0609020204030204" pitchFamily="49" charset="0"/>
              </a:rPr>
              <a:t>   sum += k;</a:t>
            </a:r>
          </a:p>
          <a:p>
            <a:pPr marL="1314450" lvl="3" indent="0">
              <a:buNone/>
            </a:pPr>
            <a:r>
              <a:rPr lang="en-US" sz="1900" dirty="0" smtClean="0">
                <a:latin typeface="Consolas" panose="020B0609020204030204" pitchFamily="49" charset="0"/>
              </a:rPr>
              <a:t>}</a:t>
            </a:r>
          </a:p>
          <a:p>
            <a:pPr marL="1314450" lvl="3" indent="0">
              <a:buNone/>
            </a:pPr>
            <a:endParaRPr lang="en-US" sz="1900" dirty="0">
              <a:latin typeface="Consolas" panose="020B0609020204030204" pitchFamily="49" charset="0"/>
            </a:endParaRPr>
          </a:p>
          <a:p>
            <a:pPr marL="1314450" lvl="3" indent="0">
              <a:buNone/>
            </a:pPr>
            <a:r>
              <a:rPr lang="en-US" sz="1900" dirty="0" err="1" smtClean="0">
                <a:latin typeface="Consolas" panose="020B0609020204030204" pitchFamily="49" charset="0"/>
              </a:rPr>
              <a:t>int</a:t>
            </a:r>
            <a:r>
              <a:rPr lang="en-US" sz="1900" dirty="0" smtClean="0">
                <a:latin typeface="Consolas" panose="020B0609020204030204" pitchFamily="49" charset="0"/>
              </a:rPr>
              <a:t> sum{0};</a:t>
            </a:r>
          </a:p>
          <a:p>
            <a:pPr marL="1314450" lvl="3" indent="0">
              <a:buNone/>
            </a:pPr>
            <a:r>
              <a:rPr lang="en-US" sz="1900" dirty="0" err="1" smtClean="0">
                <a:latin typeface="Consolas" panose="020B0609020204030204" pitchFamily="49" charset="0"/>
              </a:rPr>
              <a:t>int</a:t>
            </a:r>
            <a:r>
              <a:rPr lang="en-US" sz="1900" dirty="0" smtClean="0">
                <a:latin typeface="Consolas" panose="020B0609020204030204" pitchFamily="49" charset="0"/>
              </a:rPr>
              <a:t> k{0};</a:t>
            </a:r>
          </a:p>
          <a:p>
            <a:pPr marL="1314450" lvl="3" indent="0">
              <a:buNone/>
            </a:pPr>
            <a:endParaRPr lang="en-US" sz="1900" dirty="0">
              <a:latin typeface="Consolas" panose="020B0609020204030204" pitchFamily="49" charset="0"/>
            </a:endParaRPr>
          </a:p>
          <a:p>
            <a:pPr marL="1314450" lvl="3" indent="0">
              <a:buNone/>
            </a:pPr>
            <a:r>
              <a:rPr lang="en-US" sz="1900" dirty="0" smtClean="0">
                <a:latin typeface="Consolas" panose="020B0609020204030204" pitchFamily="49" charset="0"/>
              </a:rPr>
              <a:t>while ( k &lt; n ) {</a:t>
            </a:r>
          </a:p>
          <a:p>
            <a:pPr marL="1314450" lvl="3" indent="0">
              <a:buNone/>
            </a:pPr>
            <a:r>
              <a:rPr lang="en-US" sz="1900" dirty="0" smtClean="0">
                <a:latin typeface="Consolas" panose="020B0609020204030204" pitchFamily="49" charset="0"/>
              </a:rPr>
              <a:t>    sum += k;</a:t>
            </a:r>
          </a:p>
          <a:p>
            <a:pPr marL="1314450" lvl="3" indent="0">
              <a:buNone/>
            </a:pPr>
            <a:r>
              <a:rPr lang="en-US" sz="1900" dirty="0">
                <a:latin typeface="Consolas" panose="020B0609020204030204" pitchFamily="49" charset="0"/>
              </a:rPr>
              <a:t> </a:t>
            </a:r>
            <a:r>
              <a:rPr lang="en-US" sz="1900" dirty="0" smtClean="0">
                <a:latin typeface="Consolas" panose="020B0609020204030204" pitchFamily="49" charset="0"/>
              </a:rPr>
              <a:t>   ++k;</a:t>
            </a:r>
          </a:p>
          <a:p>
            <a:pPr marL="1314450" lvl="3" indent="0">
              <a:buNone/>
            </a:pPr>
            <a:r>
              <a:rPr lang="en-US" sz="1900" dirty="0" smtClean="0">
                <a:latin typeface="Consolas" panose="020B0609020204030204" pitchFamily="49" charset="0"/>
              </a:rPr>
              <a:t>}</a:t>
            </a:r>
            <a:endParaRPr lang="en-CA" sz="1900" dirty="0" smtClean="0"/>
          </a:p>
        </p:txBody>
      </p:sp>
      <p:sp>
        <p:nvSpPr>
          <p:cNvPr id="2" name="Title 1"/>
          <p:cNvSpPr>
            <a:spLocks noGrp="1"/>
          </p:cNvSpPr>
          <p:nvPr>
            <p:ph type="title"/>
          </p:nvPr>
        </p:nvSpPr>
        <p:spPr/>
        <p:txBody>
          <a:bodyPr/>
          <a:lstStyle/>
          <a:p>
            <a:r>
              <a:rPr lang="en-CA" dirty="0" smtClean="0"/>
              <a:t>Every for loop can be</a:t>
            </a:r>
            <a:br>
              <a:rPr lang="en-CA" dirty="0" smtClean="0"/>
            </a:br>
            <a:r>
              <a:rPr lang="en-CA" dirty="0" smtClean="0"/>
              <a:t>written as a while loop</a:t>
            </a:r>
            <a:endParaRPr lang="en-CA" dirty="0"/>
          </a:p>
        </p:txBody>
      </p:sp>
      <p:sp>
        <p:nvSpPr>
          <p:cNvPr id="6" name="Rounded Rectangle 5"/>
          <p:cNvSpPr/>
          <p:nvPr/>
        </p:nvSpPr>
        <p:spPr>
          <a:xfrm>
            <a:off x="1789212" y="4432920"/>
            <a:ext cx="1296144"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2594000" y="2683520"/>
            <a:ext cx="1152128"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2793008" y="5106392"/>
            <a:ext cx="915020"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3894336" y="2679328"/>
            <a:ext cx="792088"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2335561" y="5445224"/>
            <a:ext cx="1372468"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2310160" y="3018160"/>
            <a:ext cx="1397868"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2322860" y="5817964"/>
            <a:ext cx="686234"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4855840" y="2675136"/>
            <a:ext cx="504056" cy="3727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54943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35280" cy="4525963"/>
          </a:xfrm>
        </p:spPr>
        <p:txBody>
          <a:bodyPr/>
          <a:lstStyle/>
          <a:p>
            <a:r>
              <a:rPr lang="en-CA" dirty="0" smtClean="0"/>
              <a:t>Question:</a:t>
            </a:r>
          </a:p>
          <a:p>
            <a:pPr lvl="1"/>
            <a:r>
              <a:rPr lang="en-CA" dirty="0" smtClean="0"/>
              <a:t>What do you do if you accidentally execute a program that has an infinite loop?</a:t>
            </a:r>
            <a:endParaRPr lang="en-CA" dirty="0"/>
          </a:p>
          <a:p>
            <a:pPr lvl="1"/>
            <a:endParaRPr lang="en-CA" dirty="0" smtClean="0"/>
          </a:p>
          <a:p>
            <a:r>
              <a:rPr lang="en-CA" dirty="0" smtClean="0"/>
              <a:t>Solution:</a:t>
            </a:r>
          </a:p>
          <a:p>
            <a:pPr lvl="1" algn="l"/>
            <a:r>
              <a:rPr lang="en-CA" dirty="0" smtClean="0"/>
              <a:t>In all IDEs,</a:t>
            </a:r>
            <a:br>
              <a:rPr lang="en-CA" dirty="0" smtClean="0"/>
            </a:br>
            <a:r>
              <a:rPr lang="en-CA" dirty="0" smtClean="0"/>
              <a:t>    there is a </a:t>
            </a:r>
            <a:r>
              <a:rPr lang="en-CA" i="1" dirty="0" smtClean="0"/>
              <a:t>stop </a:t>
            </a:r>
            <a:r>
              <a:rPr lang="en-CA" dirty="0" smtClean="0"/>
              <a:t>button that is active when a program is executing</a:t>
            </a:r>
          </a:p>
          <a:p>
            <a:pPr lvl="2"/>
            <a:endParaRPr lang="en-CA" dirty="0"/>
          </a:p>
          <a:p>
            <a:pPr lvl="2"/>
            <a:endParaRPr lang="en-CA" dirty="0" smtClean="0"/>
          </a:p>
          <a:p>
            <a:pPr lvl="1"/>
            <a:r>
              <a:rPr lang="en-CA" dirty="0" smtClean="0"/>
              <a:t>At the console, press Ctrl-C</a:t>
            </a:r>
          </a:p>
        </p:txBody>
      </p:sp>
      <p:sp>
        <p:nvSpPr>
          <p:cNvPr id="2" name="Title 1"/>
          <p:cNvSpPr>
            <a:spLocks noGrp="1"/>
          </p:cNvSpPr>
          <p:nvPr>
            <p:ph type="title"/>
          </p:nvPr>
        </p:nvSpPr>
        <p:spPr/>
        <p:txBody>
          <a:bodyPr/>
          <a:lstStyle/>
          <a:p>
            <a:r>
              <a:rPr lang="en-CA" dirty="0" smtClean="0"/>
              <a:t>Infinite loop?</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10825"/>
            <a:ext cx="648072" cy="57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34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algn="l"/>
            <a:r>
              <a:rPr lang="en-CA" dirty="0" smtClean="0"/>
              <a:t>Following this lesson, you now</a:t>
            </a:r>
            <a:endParaRPr lang="en-CA" dirty="0"/>
          </a:p>
          <a:p>
            <a:pPr lvl="1" algn="l"/>
            <a:r>
              <a:rPr lang="en-CA" dirty="0" smtClean="0"/>
              <a:t>Understand how to implement while loops in C++</a:t>
            </a:r>
            <a:endParaRPr lang="en-CA" dirty="0"/>
          </a:p>
          <a:p>
            <a:pPr lvl="1" algn="l"/>
            <a:r>
              <a:rPr lang="en-CA" dirty="0" smtClean="0"/>
              <a:t>Seen how to implement various algorithms requiring looping statements:</a:t>
            </a:r>
          </a:p>
          <a:p>
            <a:pPr lvl="2" algn="l"/>
            <a:r>
              <a:rPr lang="en-US" dirty="0" smtClean="0"/>
              <a:t>Playing guessing games</a:t>
            </a:r>
          </a:p>
          <a:p>
            <a:pPr lvl="2" algn="l"/>
            <a:r>
              <a:rPr lang="en-US" dirty="0" smtClean="0"/>
              <a:t>Finding all prime factors</a:t>
            </a:r>
            <a:endParaRPr lang="en-CA" dirty="0" smtClean="0"/>
          </a:p>
          <a:p>
            <a:pPr lvl="2" algn="l"/>
            <a:r>
              <a:rPr lang="en-CA" dirty="0" smtClean="0"/>
              <a:t>The Collatz conjecture</a:t>
            </a:r>
          </a:p>
          <a:p>
            <a:pPr lvl="2" algn="l"/>
            <a:r>
              <a:rPr lang="en-CA" dirty="0" smtClean="0"/>
              <a:t>The factorial function</a:t>
            </a:r>
          </a:p>
          <a:p>
            <a:pPr lvl="1" algn="l"/>
            <a:r>
              <a:rPr lang="en-CA" dirty="0" smtClean="0"/>
              <a:t>Understand how to convert a description of an algorithm to one that you can program</a:t>
            </a:r>
          </a:p>
          <a:p>
            <a:pPr lvl="2" algn="l"/>
            <a:r>
              <a:rPr lang="en-CA" dirty="0" smtClean="0"/>
              <a:t>The example we used was the greatest-common divisor</a:t>
            </a:r>
          </a:p>
          <a:p>
            <a:pPr lvl="1" algn="l"/>
            <a:r>
              <a:rPr lang="en-US" dirty="0" smtClean="0"/>
              <a:t>Understand that all for loops can be written as while loops</a:t>
            </a:r>
            <a:endParaRPr lang="en-CA" dirty="0" smtClean="0"/>
          </a:p>
          <a:p>
            <a:pPr lvl="1" algn="l"/>
            <a:r>
              <a:rPr lang="en-CA" dirty="0" smtClean="0"/>
              <a:t>Know how to terminate a program in an infinite loop</a:t>
            </a: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en.wikipedia.org/wiki/While_loop</a:t>
            </a:r>
            <a:endParaRPr lang="en-CA" sz="1800" dirty="0" smtClean="0"/>
          </a:p>
          <a:p>
            <a:pPr marL="0" indent="0">
              <a:buNone/>
            </a:pPr>
            <a:r>
              <a:rPr lang="en-CA" sz="1800" dirty="0" smtClean="0"/>
              <a:t>[2]	cplusplus.com</a:t>
            </a:r>
          </a:p>
          <a:p>
            <a:pPr marL="0" indent="0">
              <a:buNone/>
            </a:pPr>
            <a:r>
              <a:rPr lang="en-CA" sz="1800" dirty="0"/>
              <a:t>	</a:t>
            </a:r>
            <a:r>
              <a:rPr lang="en-CA" sz="1800" dirty="0">
                <a:hlinkClick r:id="rId3"/>
              </a:rPr>
              <a:t>http://www.cplusplus.com/doc/tutorial/control</a:t>
            </a:r>
            <a:r>
              <a:rPr lang="en-CA" sz="1800" dirty="0" smtClean="0">
                <a:hlinkClick r:id="rId3"/>
              </a:rPr>
              <a:t>/</a:t>
            </a:r>
            <a:endParaRPr lang="en-CA" sz="1800" dirty="0" smtClean="0"/>
          </a:p>
          <a:p>
            <a:pPr marL="0" indent="0">
              <a:buNone/>
            </a:pPr>
            <a:r>
              <a:rPr lang="en-CA" sz="1800" dirty="0" smtClean="0"/>
              <a:t>[3] 	</a:t>
            </a:r>
            <a:r>
              <a:rPr lang="en-CA" sz="1800" dirty="0" err="1" smtClean="0"/>
              <a:t>tutorialspoint</a:t>
            </a:r>
            <a:endParaRPr lang="en-CA" sz="1800" dirty="0" smtClean="0"/>
          </a:p>
          <a:p>
            <a:pPr marL="0" indent="0">
              <a:buNone/>
            </a:pPr>
            <a:r>
              <a:rPr lang="en-CA" sz="1800" dirty="0"/>
              <a:t>	</a:t>
            </a:r>
            <a:r>
              <a:rPr lang="en-CA" sz="1800" dirty="0">
                <a:hlinkClick r:id="rId4"/>
              </a:rPr>
              <a:t>https://</a:t>
            </a:r>
            <a:r>
              <a:rPr lang="en-CA" sz="1800" dirty="0" smtClean="0">
                <a:hlinkClick r:id="rId4"/>
              </a:rPr>
              <a:t>www.tutorialspoint.com/cplusplus/cpp_while_loop.htm</a:t>
            </a:r>
            <a:endParaRPr lang="en-CA" sz="1800" dirty="0" smtClean="0"/>
          </a:p>
          <a:p>
            <a:pPr marL="0" indent="0">
              <a:buNone/>
            </a:pPr>
            <a:endParaRPr lang="en-CA" sz="1800" dirty="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33355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Repetition statements</a:t>
            </a:r>
            <a:endParaRPr lang="en-CA" dirty="0"/>
          </a:p>
        </p:txBody>
      </p:sp>
      <p:sp>
        <p:nvSpPr>
          <p:cNvPr id="3" name="Content Placeholder 2"/>
          <p:cNvSpPr>
            <a:spLocks noGrp="1"/>
          </p:cNvSpPr>
          <p:nvPr>
            <p:ph idx="1"/>
          </p:nvPr>
        </p:nvSpPr>
        <p:spPr/>
        <p:txBody>
          <a:bodyPr/>
          <a:lstStyle/>
          <a:p>
            <a:r>
              <a:rPr lang="en-CA" dirty="0" smtClean="0"/>
              <a:t>In some cases, however, we don’t know how often a loop body will be executed</a:t>
            </a:r>
          </a:p>
          <a:p>
            <a:pPr lvl="1"/>
            <a:r>
              <a:rPr lang="en-US" dirty="0" smtClean="0"/>
              <a:t>An alternative approach is a </a:t>
            </a:r>
            <a:r>
              <a:rPr lang="en-US" i="1" dirty="0" smtClean="0"/>
              <a:t>while loop</a:t>
            </a:r>
            <a:endParaRPr lang="en-CA" dirty="0" smtClean="0"/>
          </a:p>
          <a:p>
            <a:pPr lvl="1"/>
            <a:r>
              <a:rPr lang="en-CA" dirty="0" smtClean="0"/>
              <a:t>A while loop only has a condition and a loop body</a:t>
            </a:r>
          </a:p>
          <a:p>
            <a:pPr lvl="2"/>
            <a:r>
              <a:rPr lang="en-CA" dirty="0" smtClean="0"/>
              <a:t>The loop body is run as long as the condition is </a:t>
            </a:r>
            <a:r>
              <a:rPr lang="en-CA" cap="small" dirty="0"/>
              <a:t>true</a:t>
            </a:r>
            <a:endParaRPr lang="en-CA" dirty="0"/>
          </a:p>
          <a:p>
            <a:pPr marL="0" indent="0" algn="l">
              <a:buNone/>
            </a:pPr>
            <a:r>
              <a:rPr lang="en-CA" dirty="0">
                <a:latin typeface="Consolas" panose="020B0609020204030204" pitchFamily="49" charset="0"/>
                <a:cs typeface="Consolas" panose="020B0609020204030204" pitchFamily="49" charset="0"/>
              </a:rPr>
              <a:t>	while ( </a:t>
            </a:r>
            <a:r>
              <a:rPr lang="en-CA" i="1" dirty="0">
                <a:solidFill>
                  <a:srgbClr val="0070C0"/>
                </a:solidFill>
                <a:latin typeface="Consolas" panose="020B0609020204030204" pitchFamily="49" charset="0"/>
                <a:cs typeface="Consolas" panose="020B0609020204030204" pitchFamily="49" charset="0"/>
              </a:rPr>
              <a:t>Boolean-valued condition</a:t>
            </a:r>
            <a:r>
              <a:rPr lang="en-CA" i="1" dirty="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a:t>
            </a: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The loop body or block </a:t>
            </a:r>
            <a:r>
              <a:rPr lang="en-CA" dirty="0">
                <a:solidFill>
                  <a:srgbClr val="00B050"/>
                </a:solidFill>
                <a:latin typeface="Consolas" panose="020B0609020204030204" pitchFamily="49" charset="0"/>
                <a:cs typeface="Consolas" panose="020B0609020204030204" pitchFamily="49" charset="0"/>
              </a:rPr>
              <a:t>of statements</a:t>
            </a: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a:t>
            </a:r>
            <a:r>
              <a:rPr lang="en-CA" dirty="0">
                <a:solidFill>
                  <a:srgbClr val="00B050"/>
                </a:solidFill>
                <a:latin typeface="Consolas" panose="020B0609020204030204" pitchFamily="49" charset="0"/>
                <a:cs typeface="Consolas" panose="020B0609020204030204" pitchFamily="49" charset="0"/>
              </a:rPr>
              <a:t>- to be executed as long as the</a:t>
            </a: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a:t>
            </a:r>
            <a:r>
              <a:rPr lang="en-CA" dirty="0">
                <a:solidFill>
                  <a:srgbClr val="00B050"/>
                </a:solidFill>
                <a:latin typeface="Consolas" panose="020B0609020204030204" pitchFamily="49" charset="0"/>
                <a:cs typeface="Consolas" panose="020B0609020204030204" pitchFamily="49" charset="0"/>
              </a:rPr>
              <a:t>condition is 'true'</a:t>
            </a:r>
          </a:p>
          <a:p>
            <a:pPr marL="0" indent="0" algn="l">
              <a:buNone/>
            </a:pPr>
            <a:r>
              <a:rPr lang="en-CA" b="1" dirty="0">
                <a:solidFill>
                  <a:srgbClr val="00B050"/>
                </a:solidFill>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 Continue executing here as soon as the</a:t>
            </a:r>
          </a:p>
          <a:p>
            <a:pPr marL="0" indent="0">
              <a:buNone/>
            </a:pPr>
            <a:r>
              <a:rPr lang="en-CA" dirty="0">
                <a:latin typeface="Consolas" panose="020B0609020204030204" pitchFamily="49" charset="0"/>
                <a:cs typeface="Consolas" panose="020B0609020204030204" pitchFamily="49" charset="0"/>
              </a:rPr>
              <a:t>	// condition evaluates to 'false'</a:t>
            </a:r>
          </a:p>
        </p:txBody>
      </p:sp>
    </p:spTree>
    <p:custDataLst>
      <p:tags r:id="rId1"/>
    </p:custDataLst>
    <p:extLst>
      <p:ext uri="{BB962C8B-B14F-4D97-AF65-F5344CB8AC3E}">
        <p14:creationId xmlns:p14="http://schemas.microsoft.com/office/powerpoint/2010/main" val="147187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Infinite loops</a:t>
            </a:r>
            <a:endParaRPr lang="en-CA" dirty="0"/>
          </a:p>
        </p:txBody>
      </p:sp>
      <p:sp>
        <p:nvSpPr>
          <p:cNvPr id="3" name="Content Placeholder 2"/>
          <p:cNvSpPr>
            <a:spLocks noGrp="1"/>
          </p:cNvSpPr>
          <p:nvPr>
            <p:ph idx="1"/>
          </p:nvPr>
        </p:nvSpPr>
        <p:spPr/>
        <p:txBody>
          <a:bodyPr/>
          <a:lstStyle/>
          <a:p>
            <a:r>
              <a:rPr lang="en-US" dirty="0" smtClean="0"/>
              <a:t>A common loop is the </a:t>
            </a:r>
            <a:r>
              <a:rPr lang="en-US" i="1" dirty="0" smtClean="0"/>
              <a:t>infinite loop</a:t>
            </a:r>
            <a:r>
              <a:rPr lang="en-US" dirty="0" smtClean="0"/>
              <a:t>:</a:t>
            </a:r>
            <a:endParaRPr lang="en-CA" dirty="0" smtClean="0"/>
          </a:p>
          <a:p>
            <a:pPr marL="457200" lvl="1" indent="0">
              <a:buNone/>
            </a:pPr>
            <a:r>
              <a:rPr lang="en-CA" dirty="0" smtClean="0">
                <a:latin typeface="Consolas" panose="020B0609020204030204" pitchFamily="49" charset="0"/>
                <a:cs typeface="Consolas" panose="020B0609020204030204" pitchFamily="49" charset="0"/>
              </a:rPr>
              <a:t>	while </a:t>
            </a:r>
            <a:r>
              <a:rPr lang="en-CA" dirty="0">
                <a:latin typeface="Consolas" panose="020B0609020204030204" pitchFamily="49" charset="0"/>
                <a:cs typeface="Consolas" panose="020B0609020204030204" pitchFamily="49" charset="0"/>
              </a:rPr>
              <a:t>( </a:t>
            </a:r>
            <a:r>
              <a:rPr lang="en-CA" b="1" dirty="0" smtClean="0">
                <a:solidFill>
                  <a:srgbClr val="0070C0"/>
                </a:solidFill>
                <a:latin typeface="Consolas" panose="020B0609020204030204" pitchFamily="49" charset="0"/>
                <a:cs typeface="Consolas" panose="020B0609020204030204" pitchFamily="49" charset="0"/>
              </a:rPr>
              <a:t>true</a:t>
            </a:r>
            <a:r>
              <a:rPr lang="en-CA" i="1"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a:t>
            </a: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a:t>
            </a:r>
            <a:r>
              <a:rPr lang="en-CA" dirty="0">
                <a:solidFill>
                  <a:srgbClr val="00B050"/>
                </a:solidFill>
                <a:latin typeface="Consolas" panose="020B0609020204030204" pitchFamily="49" charset="0"/>
                <a:cs typeface="Consolas" panose="020B0609020204030204" pitchFamily="49" charset="0"/>
              </a:rPr>
              <a:t>The loop body or block of statements</a:t>
            </a:r>
          </a:p>
          <a:p>
            <a:pPr marL="0" indent="0" algn="l">
              <a:buNone/>
            </a:pPr>
            <a:r>
              <a:rPr lang="en-CA" dirty="0">
                <a:solidFill>
                  <a:srgbClr val="00B050"/>
                </a:solidFill>
                <a:latin typeface="Consolas" panose="020B0609020204030204" pitchFamily="49" charset="0"/>
                <a:cs typeface="Consolas" panose="020B0609020204030204" pitchFamily="49" charset="0"/>
              </a:rPr>
              <a:t>	    // - </a:t>
            </a:r>
            <a:r>
              <a:rPr lang="en-CA" dirty="0" smtClean="0">
                <a:solidFill>
                  <a:srgbClr val="00B050"/>
                </a:solidFill>
                <a:latin typeface="Consolas" panose="020B0609020204030204" pitchFamily="49" charset="0"/>
                <a:cs typeface="Consolas" panose="020B0609020204030204" pitchFamily="49" charset="0"/>
              </a:rPr>
              <a:t>will be repeatedly executed forever</a:t>
            </a:r>
            <a:endParaRPr lang="en-CA" dirty="0">
              <a:solidFill>
                <a:srgbClr val="00B050"/>
              </a:solidFill>
              <a:latin typeface="Consolas" panose="020B0609020204030204" pitchFamily="49" charset="0"/>
              <a:cs typeface="Consolas" panose="020B0609020204030204" pitchFamily="49" charset="0"/>
            </a:endParaRPr>
          </a:p>
          <a:p>
            <a:pPr marL="0" indent="0" algn="l">
              <a:buNone/>
            </a:pPr>
            <a:r>
              <a:rPr lang="en-CA" dirty="0">
                <a:solidFill>
                  <a:srgbClr val="00B050"/>
                </a:solidFill>
                <a:latin typeface="Consolas" panose="020B0609020204030204" pitchFamily="49" charset="0"/>
                <a:cs typeface="Consolas" panose="020B0609020204030204" pitchFamily="49" charset="0"/>
              </a:rPr>
              <a:t>	    </a:t>
            </a:r>
            <a:r>
              <a:rPr lang="en-CA" dirty="0" smtClean="0">
                <a:solidFill>
                  <a:srgbClr val="00B050"/>
                </a:solidFill>
                <a:latin typeface="Consolas" panose="020B0609020204030204" pitchFamily="49" charset="0"/>
                <a:cs typeface="Consolas" panose="020B0609020204030204" pitchFamily="49" charset="0"/>
              </a:rPr>
              <a:t>//   or until we get out of the loop otherwise</a:t>
            </a:r>
            <a:endParaRPr lang="en-CA" dirty="0">
              <a:solidFill>
                <a:srgbClr val="00B050"/>
              </a:solidFill>
              <a:latin typeface="Consolas" panose="020B0609020204030204" pitchFamily="49" charset="0"/>
              <a:cs typeface="Consolas" panose="020B0609020204030204" pitchFamily="49" charset="0"/>
            </a:endParaRP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a:t>
            </a:r>
          </a:p>
          <a:p>
            <a:pPr marL="0" indent="0" algn="l">
              <a:buNone/>
            </a:pPr>
            <a:endParaRPr lang="en-US" b="1" dirty="0">
              <a:solidFill>
                <a:srgbClr val="00B050"/>
              </a:solidFill>
              <a:latin typeface="Consolas" panose="020B0609020204030204" pitchFamily="49" charset="0"/>
              <a:cs typeface="Consolas" panose="020B0609020204030204" pitchFamily="49" charset="0"/>
            </a:endParaRPr>
          </a:p>
          <a:p>
            <a:pPr lvl="1"/>
            <a:r>
              <a:rPr lang="en-US" dirty="0" smtClean="0">
                <a:solidFill>
                  <a:prstClr val="black"/>
                </a:solidFill>
              </a:rPr>
              <a:t>You can get out of an infinite loop with a break statement or a return statement.</a:t>
            </a:r>
            <a:endParaRPr lang="en-CA" dirty="0">
              <a:solidFill>
                <a:prstClr val="black"/>
              </a:solidFill>
            </a:endParaRPr>
          </a:p>
          <a:p>
            <a:pPr marL="0" indent="0" algn="l">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9022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 value from the user</a:t>
            </a:r>
            <a:endParaRPr lang="en-CA" dirty="0"/>
          </a:p>
        </p:txBody>
      </p:sp>
      <p:sp>
        <p:nvSpPr>
          <p:cNvPr id="3" name="Content Placeholder 2"/>
          <p:cNvSpPr>
            <a:spLocks noGrp="1"/>
          </p:cNvSpPr>
          <p:nvPr>
            <p:ph idx="1"/>
          </p:nvPr>
        </p:nvSpPr>
        <p:spPr/>
        <p:txBody>
          <a:bodyPr/>
          <a:lstStyle/>
          <a:p>
            <a:r>
              <a:rPr lang="en-US" dirty="0" smtClean="0"/>
              <a:t>Like with the </a:t>
            </a:r>
            <a:r>
              <a:rPr lang="en-US" dirty="0" smtClean="0">
                <a:latin typeface="Consolas" panose="020B0609020204030204" pitchFamily="49" charset="0"/>
              </a:rPr>
              <a:t>for</a:t>
            </a:r>
            <a:r>
              <a:rPr lang="en-US" dirty="0" smtClean="0"/>
              <a:t> loop, a while loop can use a break statement:</a:t>
            </a:r>
            <a:endParaRPr lang="en-CA" dirty="0" smtClean="0"/>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Must be declared outside the loop</a:t>
            </a:r>
          </a:p>
          <a:p>
            <a:pPr marL="0" indent="0" algn="l">
              <a:buNone/>
            </a:pPr>
            <a:r>
              <a:rPr lang="en-CA" sz="1800" dirty="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int</a:t>
            </a:r>
            <a:r>
              <a:rPr lang="en-CA" sz="1800" dirty="0" smtClean="0">
                <a:latin typeface="Consolas" panose="020B0609020204030204" pitchFamily="49" charset="0"/>
                <a:cs typeface="Consolas" panose="020B0609020204030204" pitchFamily="49" charset="0"/>
              </a:rPr>
              <a:t> n{};</a:t>
            </a:r>
          </a:p>
          <a:p>
            <a:pPr marL="0" indent="0" algn="l">
              <a:buNone/>
            </a:pPr>
            <a:endParaRPr lang="en-CA" sz="1800" dirty="0" smtClean="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while ( </a:t>
            </a:r>
            <a:r>
              <a:rPr lang="en-CA" sz="1800" dirty="0" smtClean="0">
                <a:solidFill>
                  <a:srgbClr val="0070C0"/>
                </a:solidFill>
                <a:latin typeface="Consolas" panose="020B0609020204030204" pitchFamily="49" charset="0"/>
                <a:cs typeface="Consolas" panose="020B0609020204030204" pitchFamily="49" charset="0"/>
              </a:rPr>
              <a:t>true</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a:t>
            </a:r>
          </a:p>
          <a:p>
            <a:pPr marL="0" indent="0" algn="l">
              <a:buNone/>
            </a:pPr>
            <a:r>
              <a:rPr lang="en-US" sz="1800" dirty="0" smtClean="0">
                <a:latin typeface="Consolas" panose="020B0609020204030204" pitchFamily="49" charset="0"/>
                <a:cs typeface="Consolas" panose="020B0609020204030204" pitchFamily="49" charset="0"/>
              </a:rPr>
              <a:t>           // Ensure the user enters a positive integer</a:t>
            </a:r>
            <a:endParaRPr lang="en-CA" sz="1800" dirty="0" smtClean="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"Enter a positive integer: ";</a:t>
            </a:r>
          </a:p>
          <a:p>
            <a:pPr marL="0" indent="0" algn="l">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std::</a:t>
            </a:r>
            <a:r>
              <a:rPr lang="en-US" sz="1800" dirty="0" err="1" smtClean="0">
                <a:latin typeface="Consolas" panose="020B0609020204030204" pitchFamily="49" charset="0"/>
                <a:cs typeface="Consolas" panose="020B0609020204030204" pitchFamily="49" charset="0"/>
              </a:rPr>
              <a:t>cin</a:t>
            </a:r>
            <a:r>
              <a:rPr lang="en-US" sz="1800" dirty="0" smtClean="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&gt;&gt; </a:t>
            </a:r>
            <a:r>
              <a:rPr lang="en-US" sz="1800" dirty="0" smtClean="0">
                <a:latin typeface="Consolas" panose="020B0609020204030204" pitchFamily="49" charset="0"/>
                <a:cs typeface="Consolas" panose="020B0609020204030204" pitchFamily="49" charset="0"/>
              </a:rPr>
              <a:t>n;</a:t>
            </a:r>
          </a:p>
          <a:p>
            <a:pPr marL="0" indent="0" algn="l">
              <a:buNone/>
            </a:pPr>
            <a:endParaRPr lang="en-US" sz="1800" dirty="0">
              <a:latin typeface="Consolas" panose="020B0609020204030204" pitchFamily="49" charset="0"/>
              <a:cs typeface="Consolas" panose="020B0609020204030204" pitchFamily="49" charset="0"/>
            </a:endParaRPr>
          </a:p>
          <a:p>
            <a:pPr marL="0" indent="0" algn="l">
              <a:buNone/>
            </a:pPr>
            <a:r>
              <a:rPr lang="en-US" sz="1800" dirty="0" smtClean="0">
                <a:latin typeface="Consolas" panose="020B0609020204030204" pitchFamily="49" charset="0"/>
                <a:cs typeface="Consolas" panose="020B0609020204030204" pitchFamily="49" charset="0"/>
              </a:rPr>
              <a:t>	    if ( n &gt; 0 ) {</a:t>
            </a:r>
          </a:p>
          <a:p>
            <a:pPr marL="0" indent="0" algn="l">
              <a:buNone/>
            </a:pPr>
            <a:r>
              <a:rPr lang="en-US" sz="1800" dirty="0" smtClean="0">
                <a:latin typeface="Consolas" panose="020B0609020204030204" pitchFamily="49" charset="0"/>
                <a:cs typeface="Consolas" panose="020B0609020204030204" pitchFamily="49" charset="0"/>
              </a:rPr>
              <a:t>	        break;</a:t>
            </a:r>
          </a:p>
          <a:p>
            <a:pPr marL="0" indent="0" algn="l">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endParaRPr lang="en-CA" sz="1800" dirty="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16641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a value from the user</a:t>
            </a:r>
            <a:endParaRPr lang="en-CA" dirty="0"/>
          </a:p>
        </p:txBody>
      </p:sp>
      <p:sp>
        <p:nvSpPr>
          <p:cNvPr id="3" name="Content Placeholder 2"/>
          <p:cNvSpPr>
            <a:spLocks noGrp="1"/>
          </p:cNvSpPr>
          <p:nvPr>
            <p:ph idx="1"/>
          </p:nvPr>
        </p:nvSpPr>
        <p:spPr/>
        <p:txBody>
          <a:bodyPr/>
          <a:lstStyle/>
          <a:p>
            <a:r>
              <a:rPr lang="en-US" dirty="0" smtClean="0"/>
              <a:t>Here is an alternate strategy:</a:t>
            </a:r>
            <a:endParaRPr lang="en-CA" dirty="0" smtClean="0"/>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int n</a:t>
            </a:r>
            <a:r>
              <a:rPr lang="en-CA" sz="1800" dirty="0" smtClean="0">
                <a:latin typeface="Consolas" panose="020B0609020204030204" pitchFamily="49" charset="0"/>
                <a:cs typeface="Consolas" panose="020B0609020204030204" pitchFamily="49" charset="0"/>
              </a:rPr>
              <a:t>{ 0 };   // 0 will cause the condition to fail</a:t>
            </a:r>
            <a:endParaRPr lang="en-CA" sz="1800" dirty="0" smtClean="0">
              <a:latin typeface="Consolas" panose="020B0609020204030204" pitchFamily="49" charset="0"/>
              <a:cs typeface="Consolas" panose="020B0609020204030204" pitchFamily="49" charset="0"/>
            </a:endParaRPr>
          </a:p>
          <a:p>
            <a:pPr marL="0" indent="0" algn="l">
              <a:buNone/>
            </a:pPr>
            <a:endParaRPr lang="en-CA" sz="1800" dirty="0" smtClean="0">
              <a:latin typeface="Consolas" panose="020B0609020204030204" pitchFamily="49" charset="0"/>
              <a:cs typeface="Consolas" panose="020B0609020204030204" pitchFamily="49" charset="0"/>
            </a:endParaRPr>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while ( </a:t>
            </a:r>
            <a:r>
              <a:rPr lang="en-CA" sz="1800" b="1" dirty="0" smtClean="0">
                <a:solidFill>
                  <a:srgbClr val="0070C0"/>
                </a:solidFill>
                <a:latin typeface="Consolas" panose="020B0609020204030204" pitchFamily="49" charset="0"/>
                <a:cs typeface="Consolas" panose="020B0609020204030204" pitchFamily="49" charset="0"/>
              </a:rPr>
              <a:t>n &lt;= 0</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a:t>
            </a:r>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std::</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"Enter a positive </a:t>
            </a:r>
            <a:r>
              <a:rPr lang="en-CA" sz="1800" dirty="0" smtClean="0">
                <a:latin typeface="Consolas" panose="020B0609020204030204" pitchFamily="49" charset="0"/>
                <a:cs typeface="Consolas" panose="020B0609020204030204" pitchFamily="49" charset="0"/>
              </a:rPr>
              <a:t>integer</a:t>
            </a:r>
            <a:r>
              <a:rPr lang="en-CA" sz="1800" dirty="0" smtClean="0">
                <a:latin typeface="Consolas" panose="020B0609020204030204" pitchFamily="49" charset="0"/>
                <a:cs typeface="Consolas" panose="020B0609020204030204" pitchFamily="49" charset="0"/>
              </a:rPr>
              <a:t>: ";</a:t>
            </a:r>
          </a:p>
          <a:p>
            <a:pPr marL="0" indent="0" algn="l">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std::</a:t>
            </a:r>
            <a:r>
              <a:rPr lang="en-US" sz="1800" dirty="0" err="1" smtClean="0">
                <a:latin typeface="Consolas" panose="020B0609020204030204" pitchFamily="49" charset="0"/>
                <a:cs typeface="Consolas" panose="020B0609020204030204" pitchFamily="49" charset="0"/>
              </a:rPr>
              <a:t>cin</a:t>
            </a:r>
            <a:r>
              <a:rPr lang="en-US" sz="1800" dirty="0" smtClean="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&gt;&gt; </a:t>
            </a:r>
            <a:r>
              <a:rPr lang="en-US" sz="1800" dirty="0" smtClean="0">
                <a:latin typeface="Consolas" panose="020B0609020204030204" pitchFamily="49" charset="0"/>
                <a:cs typeface="Consolas" panose="020B0609020204030204" pitchFamily="49" charset="0"/>
              </a:rPr>
              <a:t>n;</a:t>
            </a:r>
          </a:p>
          <a:p>
            <a:pPr marL="0" indent="0" algn="l">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9799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guessing game</a:t>
            </a:r>
            <a:endParaRPr lang="en-CA" dirty="0"/>
          </a:p>
        </p:txBody>
      </p:sp>
      <p:sp>
        <p:nvSpPr>
          <p:cNvPr id="3" name="Content Placeholder 2"/>
          <p:cNvSpPr>
            <a:spLocks noGrp="1"/>
          </p:cNvSpPr>
          <p:nvPr>
            <p:ph idx="1"/>
          </p:nvPr>
        </p:nvSpPr>
        <p:spPr/>
        <p:txBody>
          <a:bodyPr/>
          <a:lstStyle/>
          <a:p>
            <a:r>
              <a:rPr lang="en-US" dirty="0" smtClean="0"/>
              <a:t>Suppose we want to play a guessing game:</a:t>
            </a:r>
          </a:p>
          <a:p>
            <a:pPr lvl="1"/>
            <a:r>
              <a:rPr lang="en-US" dirty="0" smtClean="0"/>
              <a:t>Player A enters a number to be guessed</a:t>
            </a:r>
          </a:p>
          <a:p>
            <a:pPr lvl="1"/>
            <a:r>
              <a:rPr lang="en-US" dirty="0" smtClean="0"/>
              <a:t>Player B continues to try to guess that number until that Player B guesses correctly</a:t>
            </a:r>
          </a:p>
          <a:p>
            <a:pPr lvl="1"/>
            <a:endParaRPr lang="en-US" dirty="0"/>
          </a:p>
          <a:p>
            <a:r>
              <a:rPr lang="en-US" dirty="0" smtClean="0"/>
              <a:t>Put another way:</a:t>
            </a:r>
          </a:p>
          <a:p>
            <a:pPr lvl="1"/>
            <a:r>
              <a:rPr lang="en-US" dirty="0" smtClean="0"/>
              <a:t>Inside an infinite loop:</a:t>
            </a:r>
          </a:p>
          <a:p>
            <a:pPr lvl="2"/>
            <a:r>
              <a:rPr lang="en-US" dirty="0" smtClean="0"/>
              <a:t>Query Player B for a guess</a:t>
            </a:r>
          </a:p>
          <a:p>
            <a:pPr lvl="2"/>
            <a:r>
              <a:rPr lang="en-US" dirty="0" smtClean="0"/>
              <a:t>If that guess is correct, we will break out of this loop</a:t>
            </a:r>
            <a:endParaRPr lang="en-US"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173122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guessing game</a:t>
            </a:r>
            <a:endParaRPr lang="en-CA" dirty="0"/>
          </a:p>
        </p:txBody>
      </p:sp>
      <p:sp>
        <p:nvSpPr>
          <p:cNvPr id="3" name="Content Placeholder 2"/>
          <p:cNvSpPr>
            <a:spLocks noGrp="1"/>
          </p:cNvSpPr>
          <p:nvPr>
            <p:ph idx="1"/>
          </p:nvPr>
        </p:nvSpPr>
        <p:spPr/>
        <p:txBody>
          <a:bodyPr/>
          <a:lstStyle/>
          <a:p>
            <a:r>
              <a:rPr lang="en-US" dirty="0" smtClean="0"/>
              <a:t>A while loop is used when it is unknown how often a loop may run</a:t>
            </a:r>
            <a:endParaRPr lang="en-CA" dirty="0" smtClean="0">
              <a:latin typeface="Consolas" panose="020B0609020204030204" pitchFamily="49" charset="0"/>
              <a:cs typeface="Consolas" panose="020B0609020204030204" pitchFamily="49" charset="0"/>
            </a:endParaRPr>
          </a:p>
          <a:p>
            <a:pPr marL="800100" lvl="2" indent="0" algn="l">
              <a:buNone/>
            </a:pPr>
            <a:r>
              <a:rPr lang="en-US" dirty="0" smtClean="0">
                <a:latin typeface="Consolas" panose="020B0609020204030204" pitchFamily="49" charset="0"/>
                <a:cs typeface="Consolas" panose="020B0609020204030204" pitchFamily="49" charset="0"/>
              </a:rPr>
              <a:t>#include &lt;</a:t>
            </a:r>
            <a:r>
              <a:rPr lang="en-US" dirty="0" err="1" smtClean="0">
                <a:latin typeface="Consolas" panose="020B0609020204030204" pitchFamily="49" charset="0"/>
                <a:cs typeface="Consolas" panose="020B0609020204030204" pitchFamily="49" charset="0"/>
              </a:rPr>
              <a:t>iostream</a:t>
            </a:r>
            <a:r>
              <a:rPr lang="en-US" dirty="0" smtClean="0">
                <a:latin typeface="Consolas" panose="020B0609020204030204" pitchFamily="49" charset="0"/>
                <a:cs typeface="Consolas" panose="020B0609020204030204" pitchFamily="49" charset="0"/>
              </a:rPr>
              <a:t>&gt;</a:t>
            </a:r>
          </a:p>
          <a:p>
            <a:pPr marL="800100" lvl="2" indent="0" algn="l">
              <a:buNone/>
            </a:pPr>
            <a:endParaRPr lang="en-US" dirty="0">
              <a:latin typeface="Consolas" panose="020B0609020204030204" pitchFamily="49" charset="0"/>
              <a:cs typeface="Consolas" panose="020B0609020204030204" pitchFamily="49" charset="0"/>
            </a:endParaRPr>
          </a:p>
          <a:p>
            <a:pPr marL="800100" lvl="2" indent="0" algn="l">
              <a:buNone/>
            </a:pPr>
            <a:r>
              <a:rPr lang="en-US" dirty="0" smtClean="0">
                <a:latin typeface="Consolas" panose="020B0609020204030204" pitchFamily="49" charset="0"/>
                <a:cs typeface="Consolas" panose="020B0609020204030204" pitchFamily="49" charset="0"/>
              </a:rPr>
              <a:t>// Function declarations</a:t>
            </a:r>
          </a:p>
          <a:p>
            <a:pPr marL="800100" lvl="2" indent="0" algn="l">
              <a:buNone/>
            </a:pP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a:t>
            </a:r>
          </a:p>
          <a:p>
            <a:pPr marL="800100" lvl="2" indent="0" algn="l">
              <a:buNone/>
            </a:pPr>
            <a:endParaRPr lang="en-US" dirty="0">
              <a:latin typeface="Consolas" panose="020B0609020204030204" pitchFamily="49" charset="0"/>
              <a:cs typeface="Consolas" panose="020B0609020204030204" pitchFamily="49" charset="0"/>
            </a:endParaRPr>
          </a:p>
          <a:p>
            <a:pPr marL="800100" lvl="2" indent="0" algn="l">
              <a:buNone/>
            </a:pPr>
            <a:r>
              <a:rPr lang="en-US" dirty="0" smtClean="0">
                <a:latin typeface="Consolas" panose="020B0609020204030204" pitchFamily="49" charset="0"/>
                <a:cs typeface="Consolas" panose="020B0609020204030204" pitchFamily="49" charset="0"/>
              </a:rPr>
              <a:t>// Function definitions</a:t>
            </a:r>
          </a:p>
          <a:p>
            <a:pPr marL="800100" lvl="2" indent="0" algn="l">
              <a:buNone/>
            </a:pP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main() {</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secret_number</a:t>
            </a:r>
            <a:r>
              <a:rPr lang="en-US" dirty="0" smtClean="0">
                <a:latin typeface="Consolas" panose="020B0609020204030204" pitchFamily="49" charset="0"/>
                <a:cs typeface="Consolas" panose="020B0609020204030204" pitchFamily="49" charset="0"/>
              </a:rPr>
              <a:t>{};</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cout</a:t>
            </a:r>
            <a:r>
              <a:rPr lang="en-US" dirty="0" smtClean="0">
                <a:latin typeface="Consolas" panose="020B0609020204030204" pitchFamily="49" charset="0"/>
                <a:cs typeface="Consolas" panose="020B0609020204030204" pitchFamily="49" charset="0"/>
              </a:rPr>
              <a:t> &lt;&lt; "Player A: enter a secret number: ";</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cin</a:t>
            </a:r>
            <a:r>
              <a:rPr lang="en-US" dirty="0" smtClean="0">
                <a:latin typeface="Consolas" panose="020B0609020204030204" pitchFamily="49" charset="0"/>
                <a:cs typeface="Consolas" panose="020B0609020204030204" pitchFamily="49" charset="0"/>
              </a:rPr>
              <a:t> &gt;&gt; </a:t>
            </a:r>
            <a:r>
              <a:rPr lang="en-US" dirty="0" err="1" smtClean="0">
                <a:latin typeface="Consolas" panose="020B0609020204030204" pitchFamily="49" charset="0"/>
                <a:cs typeface="Consolas" panose="020B0609020204030204" pitchFamily="49" charset="0"/>
              </a:rPr>
              <a:t>secret_number</a:t>
            </a:r>
            <a:r>
              <a:rPr lang="en-US" dirty="0" smtClean="0">
                <a:latin typeface="Consolas" panose="020B0609020204030204" pitchFamily="49" charset="0"/>
                <a:cs typeface="Consolas" panose="020B0609020204030204" pitchFamily="49" charset="0"/>
              </a:rPr>
              <a:t>;</a:t>
            </a:r>
          </a:p>
          <a:p>
            <a:pPr marL="800100" lvl="2" indent="0" algn="l">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p:txBody>
      </p:sp>
    </p:spTree>
    <p:custDataLst>
      <p:tags r:id="rId1"/>
    </p:custDataLst>
    <p:extLst>
      <p:ext uri="{BB962C8B-B14F-4D97-AF65-F5344CB8AC3E}">
        <p14:creationId xmlns:p14="http://schemas.microsoft.com/office/powerpoint/2010/main" val="292590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6.6|11.2|5.7|9.4"/>
</p:tagLst>
</file>

<file path=ppt/tags/tag10.xml><?xml version="1.0" encoding="utf-8"?>
<p:tagLst xmlns:a="http://schemas.openxmlformats.org/drawingml/2006/main" xmlns:r="http://schemas.openxmlformats.org/officeDocument/2006/relationships" xmlns:p="http://schemas.openxmlformats.org/presentationml/2006/main">
  <p:tag name="TIMING" val="|7.1|4.9|3.6|5.1|17.7|18.8"/>
</p:tagLst>
</file>

<file path=ppt/tags/tag11.xml><?xml version="1.0" encoding="utf-8"?>
<p:tagLst xmlns:a="http://schemas.openxmlformats.org/drawingml/2006/main" xmlns:r="http://schemas.openxmlformats.org/officeDocument/2006/relationships" xmlns:p="http://schemas.openxmlformats.org/presentationml/2006/main">
  <p:tag name="TIMING" val="|7.1|4.9|3.6|5.1|17.7|18.8"/>
</p:tagLst>
</file>

<file path=ppt/tags/tag12.xml><?xml version="1.0" encoding="utf-8"?>
<p:tagLst xmlns:a="http://schemas.openxmlformats.org/drawingml/2006/main" xmlns:r="http://schemas.openxmlformats.org/officeDocument/2006/relationships" xmlns:p="http://schemas.openxmlformats.org/presentationml/2006/main">
  <p:tag name="TIMING" val="|50.6|4.4|69.7"/>
</p:tagLst>
</file>

<file path=ppt/tags/tag13.xml><?xml version="1.0" encoding="utf-8"?>
<p:tagLst xmlns:a="http://schemas.openxmlformats.org/drawingml/2006/main" xmlns:r="http://schemas.openxmlformats.org/officeDocument/2006/relationships" xmlns:p="http://schemas.openxmlformats.org/presentationml/2006/main">
  <p:tag name="TIMING" val="|14|3.9|7.6|25.1"/>
</p:tagLst>
</file>

<file path=ppt/tags/tag14.xml><?xml version="1.0" encoding="utf-8"?>
<p:tagLst xmlns:a="http://schemas.openxmlformats.org/drawingml/2006/main" xmlns:r="http://schemas.openxmlformats.org/officeDocument/2006/relationships" xmlns:p="http://schemas.openxmlformats.org/presentationml/2006/main">
  <p:tag name="TIMING" val="|7.8"/>
</p:tagLst>
</file>

<file path=ppt/tags/tag15.xml><?xml version="1.0" encoding="utf-8"?>
<p:tagLst xmlns:a="http://schemas.openxmlformats.org/drawingml/2006/main" xmlns:r="http://schemas.openxmlformats.org/officeDocument/2006/relationships" xmlns:p="http://schemas.openxmlformats.org/presentationml/2006/main">
  <p:tag name="TIMING" val="|8.4|5.7|3.5"/>
</p:tagLst>
</file>

<file path=ppt/tags/tag16.xml><?xml version="1.0" encoding="utf-8"?>
<p:tagLst xmlns:a="http://schemas.openxmlformats.org/drawingml/2006/main" xmlns:r="http://schemas.openxmlformats.org/officeDocument/2006/relationships" xmlns:p="http://schemas.openxmlformats.org/presentationml/2006/main">
  <p:tag name="TIMING" val="|31"/>
</p:tagLst>
</file>

<file path=ppt/tags/tag17.xml><?xml version="1.0" encoding="utf-8"?>
<p:tagLst xmlns:a="http://schemas.openxmlformats.org/drawingml/2006/main" xmlns:r="http://schemas.openxmlformats.org/officeDocument/2006/relationships" xmlns:p="http://schemas.openxmlformats.org/presentationml/2006/main">
  <p:tag name="TIMING" val="|14.2|10|2.6|5"/>
</p:tagLst>
</file>

<file path=ppt/tags/tag18.xml><?xml version="1.0" encoding="utf-8"?>
<p:tagLst xmlns:a="http://schemas.openxmlformats.org/drawingml/2006/main" xmlns:r="http://schemas.openxmlformats.org/officeDocument/2006/relationships" xmlns:p="http://schemas.openxmlformats.org/presentationml/2006/main">
  <p:tag name="TIMING" val="|22|5.8|13|12"/>
</p:tagLst>
</file>

<file path=ppt/tags/tag19.xml><?xml version="1.0" encoding="utf-8"?>
<p:tagLst xmlns:a="http://schemas.openxmlformats.org/drawingml/2006/main" xmlns:r="http://schemas.openxmlformats.org/officeDocument/2006/relationships" xmlns:p="http://schemas.openxmlformats.org/presentationml/2006/main">
  <p:tag name="TIMING" val="|8.3|5.3|13.1|23.5|14.9|12.1|11.2|10.2|10|19"/>
</p:tagLst>
</file>

<file path=ppt/tags/tag2.xml><?xml version="1.0" encoding="utf-8"?>
<p:tagLst xmlns:a="http://schemas.openxmlformats.org/drawingml/2006/main" xmlns:r="http://schemas.openxmlformats.org/officeDocument/2006/relationships" xmlns:p="http://schemas.openxmlformats.org/presentationml/2006/main">
  <p:tag name="TIMING" val="|17.8|5.3|6.1|6.8"/>
</p:tagLst>
</file>

<file path=ppt/tags/tag20.xml><?xml version="1.0" encoding="utf-8"?>
<p:tagLst xmlns:a="http://schemas.openxmlformats.org/drawingml/2006/main" xmlns:r="http://schemas.openxmlformats.org/officeDocument/2006/relationships" xmlns:p="http://schemas.openxmlformats.org/presentationml/2006/main">
  <p:tag name="TIMING" val="|14.3|2.8|3.7|3.2|2.9|3|2.8|2.7|2.4|3.5|2.8|3.2|3.2|2|2.2|16.7|15.3|12.4|13.7|13.2|11|23.4"/>
</p:tagLst>
</file>

<file path=ppt/tags/tag21.xml><?xml version="1.0" encoding="utf-8"?>
<p:tagLst xmlns:a="http://schemas.openxmlformats.org/drawingml/2006/main" xmlns:r="http://schemas.openxmlformats.org/officeDocument/2006/relationships" xmlns:p="http://schemas.openxmlformats.org/presentationml/2006/main">
  <p:tag name="TIMING" val="|8.2|13.2|38.4|4.6"/>
</p:tagLst>
</file>

<file path=ppt/tags/tag22.xml><?xml version="1.0" encoding="utf-8"?>
<p:tagLst xmlns:a="http://schemas.openxmlformats.org/drawingml/2006/main" xmlns:r="http://schemas.openxmlformats.org/officeDocument/2006/relationships" xmlns:p="http://schemas.openxmlformats.org/presentationml/2006/main">
  <p:tag name="TIMING" val="|10.6|42.7|3.6|10.8|2.6|11.3"/>
</p:tagLst>
</file>

<file path=ppt/tags/tag23.xml><?xml version="1.0" encoding="utf-8"?>
<p:tagLst xmlns:a="http://schemas.openxmlformats.org/drawingml/2006/main" xmlns:r="http://schemas.openxmlformats.org/officeDocument/2006/relationships" xmlns:p="http://schemas.openxmlformats.org/presentationml/2006/main">
  <p:tag name="TIMING" val="|12.9|20.5"/>
</p:tagLst>
</file>

<file path=ppt/tags/tag24.xml><?xml version="1.0" encoding="utf-8"?>
<p:tagLst xmlns:a="http://schemas.openxmlformats.org/drawingml/2006/main" xmlns:r="http://schemas.openxmlformats.org/officeDocument/2006/relationships" xmlns:p="http://schemas.openxmlformats.org/presentationml/2006/main">
  <p:tag name="TIMING" val="|4|14.9|28.6|51.3"/>
</p:tagLst>
</file>

<file path=ppt/tags/tag25.xml><?xml version="1.0" encoding="utf-8"?>
<p:tagLst xmlns:a="http://schemas.openxmlformats.org/drawingml/2006/main" xmlns:r="http://schemas.openxmlformats.org/officeDocument/2006/relationships" xmlns:p="http://schemas.openxmlformats.org/presentationml/2006/main">
  <p:tag name="TIMING" val="|6.1|12|1"/>
</p:tagLst>
</file>

<file path=ppt/tags/tag26.xml><?xml version="1.0" encoding="utf-8"?>
<p:tagLst xmlns:a="http://schemas.openxmlformats.org/drawingml/2006/main" xmlns:r="http://schemas.openxmlformats.org/officeDocument/2006/relationships" xmlns:p="http://schemas.openxmlformats.org/presentationml/2006/main">
  <p:tag name="TIMING" val="|29.7|20.6"/>
</p:tagLst>
</file>

<file path=ppt/tags/tag27.xml><?xml version="1.0" encoding="utf-8"?>
<p:tagLst xmlns:a="http://schemas.openxmlformats.org/drawingml/2006/main" xmlns:r="http://schemas.openxmlformats.org/officeDocument/2006/relationships" xmlns:p="http://schemas.openxmlformats.org/presentationml/2006/main">
  <p:tag name="TIMING" val="|8.2|13.2|38.4|4.6"/>
</p:tagLst>
</file>

<file path=ppt/tags/tag28.xml><?xml version="1.0" encoding="utf-8"?>
<p:tagLst xmlns:a="http://schemas.openxmlformats.org/drawingml/2006/main" xmlns:r="http://schemas.openxmlformats.org/officeDocument/2006/relationships" xmlns:p="http://schemas.openxmlformats.org/presentationml/2006/main">
  <p:tag name="TIMING" val="|15.1|11.1|8.2|6.9|12.7|7.8"/>
</p:tagLst>
</file>

<file path=ppt/tags/tag3.xml><?xml version="1.0" encoding="utf-8"?>
<p:tagLst xmlns:a="http://schemas.openxmlformats.org/drawingml/2006/main" xmlns:r="http://schemas.openxmlformats.org/officeDocument/2006/relationships" xmlns:p="http://schemas.openxmlformats.org/presentationml/2006/main">
  <p:tag name="TIMING" val="|5.1|5.5|22.4|6.7|2.9|5.3"/>
</p:tagLst>
</file>

<file path=ppt/tags/tag4.xml><?xml version="1.0" encoding="utf-8"?>
<p:tagLst xmlns:a="http://schemas.openxmlformats.org/drawingml/2006/main" xmlns:r="http://schemas.openxmlformats.org/officeDocument/2006/relationships" xmlns:p="http://schemas.openxmlformats.org/presentationml/2006/main">
  <p:tag name="TIMING" val="|12.1"/>
</p:tagLst>
</file>

<file path=ppt/tags/tag5.xml><?xml version="1.0" encoding="utf-8"?>
<p:tagLst xmlns:a="http://schemas.openxmlformats.org/drawingml/2006/main" xmlns:r="http://schemas.openxmlformats.org/officeDocument/2006/relationships" xmlns:p="http://schemas.openxmlformats.org/presentationml/2006/main">
  <p:tag name="TIMING" val="|5.7|25.9|25.1"/>
</p:tagLst>
</file>

<file path=ppt/tags/tag6.xml><?xml version="1.0" encoding="utf-8"?>
<p:tagLst xmlns:a="http://schemas.openxmlformats.org/drawingml/2006/main" xmlns:r="http://schemas.openxmlformats.org/officeDocument/2006/relationships" xmlns:p="http://schemas.openxmlformats.org/presentationml/2006/main">
  <p:tag name="TIMING" val="|9.7|5.9|3.6|2.8|7.3|6|1.7|1.8|3.8|4.5"/>
</p:tagLst>
</file>

<file path=ppt/tags/tag7.xml><?xml version="1.0" encoding="utf-8"?>
<p:tagLst xmlns:a="http://schemas.openxmlformats.org/drawingml/2006/main" xmlns:r="http://schemas.openxmlformats.org/officeDocument/2006/relationships" xmlns:p="http://schemas.openxmlformats.org/presentationml/2006/main">
  <p:tag name="TIMING" val="|29.4"/>
</p:tagLst>
</file>

<file path=ppt/tags/tag8.xml><?xml version="1.0" encoding="utf-8"?>
<p:tagLst xmlns:a="http://schemas.openxmlformats.org/drawingml/2006/main" xmlns:r="http://schemas.openxmlformats.org/officeDocument/2006/relationships" xmlns:p="http://schemas.openxmlformats.org/presentationml/2006/main">
  <p:tag name="TIMING" val="|21.9"/>
</p:tagLst>
</file>

<file path=ppt/tags/tag9.xml><?xml version="1.0" encoding="utf-8"?>
<p:tagLst xmlns:a="http://schemas.openxmlformats.org/drawingml/2006/main" xmlns:r="http://schemas.openxmlformats.org/officeDocument/2006/relationships" xmlns:p="http://schemas.openxmlformats.org/presentationml/2006/main">
  <p:tag name="TIMING" val="|37.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64640</TotalTime>
  <Words>3658</Words>
  <Application>Microsoft Office PowerPoint</Application>
  <PresentationFormat>On-screen Show (4:3)</PresentationFormat>
  <Paragraphs>527</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Consolas</vt:lpstr>
      <vt:lpstr>Constantia</vt:lpstr>
      <vt:lpstr>Georgia</vt:lpstr>
      <vt:lpstr>Times New Roman</vt:lpstr>
      <vt:lpstr>Custom Design</vt:lpstr>
      <vt:lpstr>While loops</vt:lpstr>
      <vt:lpstr>Outline</vt:lpstr>
      <vt:lpstr>Repetition statements</vt:lpstr>
      <vt:lpstr>Repetition statements</vt:lpstr>
      <vt:lpstr>Infinite loops</vt:lpstr>
      <vt:lpstr>Accessing a value from the user</vt:lpstr>
      <vt:lpstr>Accessing a value from the user</vt:lpstr>
      <vt:lpstr>A guessing game</vt:lpstr>
      <vt:lpstr>A guessing game</vt:lpstr>
      <vt:lpstr>A guessing game</vt:lpstr>
      <vt:lpstr>The game of high-low</vt:lpstr>
      <vt:lpstr>The game of high-low</vt:lpstr>
      <vt:lpstr>The game of high-low</vt:lpstr>
      <vt:lpstr>The game of high-low</vt:lpstr>
      <vt:lpstr>Finding prime factors of an integer</vt:lpstr>
      <vt:lpstr>Finding prime factors of an integer</vt:lpstr>
      <vt:lpstr>Finding prime factors of an integer</vt:lpstr>
      <vt:lpstr>Collatz conjecture</vt:lpstr>
      <vt:lpstr>Collatz conjecture</vt:lpstr>
      <vt:lpstr>Collatz conjecture</vt:lpstr>
      <vt:lpstr>Collatz conjecture</vt:lpstr>
      <vt:lpstr>How to design a while loop</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The greatest-common divisor</vt:lpstr>
      <vt:lpstr>Every for loop can be written as a while loop</vt:lpstr>
      <vt:lpstr>Infinite loop?</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1286</cp:revision>
  <dcterms:created xsi:type="dcterms:W3CDTF">2009-09-11T23:00:44Z</dcterms:created>
  <dcterms:modified xsi:type="dcterms:W3CDTF">2024-09-13T15:54:14Z</dcterms:modified>
</cp:coreProperties>
</file>